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63" r:id="rId4"/>
    <p:sldId id="264" r:id="rId5"/>
    <p:sldId id="258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4" r:id="rId15"/>
    <p:sldId id="283" r:id="rId16"/>
    <p:sldId id="284" r:id="rId17"/>
    <p:sldId id="277" r:id="rId18"/>
    <p:sldId id="278" r:id="rId19"/>
    <p:sldId id="279" r:id="rId20"/>
    <p:sldId id="280" r:id="rId21"/>
    <p:sldId id="281" r:id="rId22"/>
    <p:sldId id="282" r:id="rId23"/>
    <p:sldId id="285" r:id="rId24"/>
    <p:sldId id="259" r:id="rId25"/>
    <p:sldId id="260" r:id="rId26"/>
    <p:sldId id="261" r:id="rId27"/>
    <p:sldId id="26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A1A6-8AA0-416C-B373-9A4B2E3E667E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419463-CEB6-4B79-8F6C-0F7349AC0A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894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7" name="Google Shape;1967;g1b92c4880f1_0_45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8" name="Google Shape;1968;g1b92c4880f1_0_45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Е_Иллюстрации + нумерация_2">
  <p:cSld name="Е_Иллюстрации + нумерация_2"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8"/>
          <p:cNvSpPr txBox="1">
            <a:spLocks noGrp="1"/>
          </p:cNvSpPr>
          <p:nvPr>
            <p:ph type="title"/>
          </p:nvPr>
        </p:nvSpPr>
        <p:spPr>
          <a:xfrm>
            <a:off x="360000" y="359997"/>
            <a:ext cx="8424000" cy="471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09" name="Google Shape;409;p38"/>
          <p:cNvSpPr txBox="1">
            <a:spLocks noGrp="1"/>
          </p:cNvSpPr>
          <p:nvPr>
            <p:ph type="title" idx="2"/>
          </p:nvPr>
        </p:nvSpPr>
        <p:spPr>
          <a:xfrm>
            <a:off x="360000" y="831299"/>
            <a:ext cx="8424000" cy="36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10" name="Google Shape;410;p38"/>
          <p:cNvSpPr txBox="1">
            <a:spLocks noGrp="1"/>
          </p:cNvSpPr>
          <p:nvPr>
            <p:ph type="subTitle" idx="1"/>
          </p:nvPr>
        </p:nvSpPr>
        <p:spPr>
          <a:xfrm>
            <a:off x="360001" y="2070825"/>
            <a:ext cx="362400" cy="479700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1pPr>
            <a:lvl2pPr lvl="1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400"/>
              </a:spcBef>
              <a:spcAft>
                <a:spcPts val="40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1" name="Google Shape;411;p38"/>
          <p:cNvSpPr txBox="1">
            <a:spLocks noGrp="1"/>
          </p:cNvSpPr>
          <p:nvPr>
            <p:ph type="subTitle" idx="3"/>
          </p:nvPr>
        </p:nvSpPr>
        <p:spPr>
          <a:xfrm>
            <a:off x="719350" y="2070825"/>
            <a:ext cx="2169000" cy="19464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400"/>
              </a:spcBef>
              <a:spcAft>
                <a:spcPts val="40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38"/>
          <p:cNvSpPr txBox="1">
            <a:spLocks noGrp="1"/>
          </p:cNvSpPr>
          <p:nvPr>
            <p:ph type="subTitle" idx="4"/>
          </p:nvPr>
        </p:nvSpPr>
        <p:spPr>
          <a:xfrm>
            <a:off x="3307826" y="2070825"/>
            <a:ext cx="362400" cy="479700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1pPr>
            <a:lvl2pPr lvl="1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400"/>
              </a:spcBef>
              <a:spcAft>
                <a:spcPts val="40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38"/>
          <p:cNvSpPr txBox="1">
            <a:spLocks noGrp="1"/>
          </p:cNvSpPr>
          <p:nvPr>
            <p:ph type="subTitle" idx="5"/>
          </p:nvPr>
        </p:nvSpPr>
        <p:spPr>
          <a:xfrm>
            <a:off x="3667175" y="2070825"/>
            <a:ext cx="2169000" cy="19464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400"/>
              </a:spcBef>
              <a:spcAft>
                <a:spcPts val="40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38"/>
          <p:cNvSpPr txBox="1">
            <a:spLocks noGrp="1"/>
          </p:cNvSpPr>
          <p:nvPr>
            <p:ph type="subTitle" idx="6"/>
          </p:nvPr>
        </p:nvSpPr>
        <p:spPr>
          <a:xfrm>
            <a:off x="6255651" y="2070825"/>
            <a:ext cx="362400" cy="479700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1pPr>
            <a:lvl2pPr lvl="1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400"/>
              </a:spcBef>
              <a:spcAft>
                <a:spcPts val="40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5" name="Google Shape;415;p38"/>
          <p:cNvSpPr txBox="1">
            <a:spLocks noGrp="1"/>
          </p:cNvSpPr>
          <p:nvPr>
            <p:ph type="subTitle" idx="7"/>
          </p:nvPr>
        </p:nvSpPr>
        <p:spPr>
          <a:xfrm>
            <a:off x="6615000" y="2070825"/>
            <a:ext cx="2169000" cy="19464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400"/>
              </a:spcBef>
              <a:spcAft>
                <a:spcPts val="40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38"/>
          <p:cNvSpPr txBox="1">
            <a:spLocks noGrp="1"/>
          </p:cNvSpPr>
          <p:nvPr>
            <p:ph type="subTitle" idx="8"/>
          </p:nvPr>
        </p:nvSpPr>
        <p:spPr>
          <a:xfrm>
            <a:off x="360000" y="1350000"/>
            <a:ext cx="2562600" cy="441300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1pPr>
            <a:lvl2pPr lvl="1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2pPr>
            <a:lvl3pPr lvl="2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3pPr>
            <a:lvl4pPr lvl="3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4pPr>
            <a:lvl5pPr lvl="4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5pPr>
            <a:lvl6pPr lvl="5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6pPr>
            <a:lvl7pPr lvl="6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7pPr>
            <a:lvl8pPr lvl="7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8pPr>
            <a:lvl9pPr lvl="8" algn="ctr" rtl="0">
              <a:spcBef>
                <a:spcPts val="400"/>
              </a:spcBef>
              <a:spcAft>
                <a:spcPts val="400"/>
              </a:spcAft>
              <a:buSzPts val="1600"/>
              <a:buNone/>
              <a:defRPr b="1"/>
            </a:lvl9pPr>
          </a:lstStyle>
          <a:p>
            <a:endParaRPr/>
          </a:p>
        </p:txBody>
      </p:sp>
      <p:sp>
        <p:nvSpPr>
          <p:cNvPr id="417" name="Google Shape;417;p38"/>
          <p:cNvSpPr txBox="1">
            <a:spLocks noGrp="1"/>
          </p:cNvSpPr>
          <p:nvPr>
            <p:ph type="subTitle" idx="9"/>
          </p:nvPr>
        </p:nvSpPr>
        <p:spPr>
          <a:xfrm>
            <a:off x="3307825" y="1350000"/>
            <a:ext cx="2528400" cy="441300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1pPr>
            <a:lvl2pPr lvl="1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2pPr>
            <a:lvl3pPr lvl="2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3pPr>
            <a:lvl4pPr lvl="3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4pPr>
            <a:lvl5pPr lvl="4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5pPr>
            <a:lvl6pPr lvl="5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6pPr>
            <a:lvl7pPr lvl="6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7pPr>
            <a:lvl8pPr lvl="7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8pPr>
            <a:lvl9pPr lvl="8" algn="ctr" rtl="0">
              <a:spcBef>
                <a:spcPts val="400"/>
              </a:spcBef>
              <a:spcAft>
                <a:spcPts val="400"/>
              </a:spcAft>
              <a:buSzPts val="1600"/>
              <a:buNone/>
              <a:defRPr b="1"/>
            </a:lvl9pPr>
          </a:lstStyle>
          <a:p>
            <a:endParaRPr/>
          </a:p>
        </p:txBody>
      </p:sp>
      <p:sp>
        <p:nvSpPr>
          <p:cNvPr id="418" name="Google Shape;418;p38"/>
          <p:cNvSpPr txBox="1">
            <a:spLocks noGrp="1"/>
          </p:cNvSpPr>
          <p:nvPr>
            <p:ph type="subTitle" idx="13"/>
          </p:nvPr>
        </p:nvSpPr>
        <p:spPr>
          <a:xfrm>
            <a:off x="6255600" y="1350000"/>
            <a:ext cx="2528400" cy="441300"/>
          </a:xfrm>
          <a:prstGeom prst="rect">
            <a:avLst/>
          </a:prstGeom>
          <a:solidFill>
            <a:schemeClr val="accent4"/>
          </a:solidFill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1pPr>
            <a:lvl2pPr lvl="1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2pPr>
            <a:lvl3pPr lvl="2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3pPr>
            <a:lvl4pPr lvl="3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4pPr>
            <a:lvl5pPr lvl="4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5pPr>
            <a:lvl6pPr lvl="5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6pPr>
            <a:lvl7pPr lvl="6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7pPr>
            <a:lvl8pPr lvl="7" algn="ctr" rtl="0">
              <a:spcBef>
                <a:spcPts val="400"/>
              </a:spcBef>
              <a:spcAft>
                <a:spcPts val="0"/>
              </a:spcAft>
              <a:buSzPts val="1600"/>
              <a:buNone/>
              <a:defRPr b="1"/>
            </a:lvl8pPr>
            <a:lvl9pPr lvl="8" algn="ctr" rtl="0">
              <a:spcBef>
                <a:spcPts val="400"/>
              </a:spcBef>
              <a:spcAft>
                <a:spcPts val="400"/>
              </a:spcAft>
              <a:buSzPts val="1600"/>
              <a:buNone/>
              <a:defRPr b="1"/>
            </a:lvl9pPr>
          </a:lstStyle>
          <a:p>
            <a:endParaRPr/>
          </a:p>
        </p:txBody>
      </p:sp>
      <p:sp>
        <p:nvSpPr>
          <p:cNvPr id="419" name="Google Shape;419;p38"/>
          <p:cNvSpPr txBox="1">
            <a:spLocks noGrp="1"/>
          </p:cNvSpPr>
          <p:nvPr>
            <p:ph type="sldNum" idx="12"/>
          </p:nvPr>
        </p:nvSpPr>
        <p:spPr>
          <a:xfrm>
            <a:off x="360000" y="6138000"/>
            <a:ext cx="550800" cy="360000"/>
          </a:xfrm>
          <a:prstGeom prst="rect">
            <a:avLst/>
          </a:prstGeom>
          <a:solidFill>
            <a:srgbClr val="EFF4F6"/>
          </a:solidFill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ctr" rtl="0"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800">
              <a:solidFill>
                <a:schemeClr val="dk1"/>
              </a:solidFill>
            </a:endParaRPr>
          </a:p>
        </p:txBody>
      </p:sp>
      <p:sp>
        <p:nvSpPr>
          <p:cNvPr id="420" name="Google Shape;420;p38"/>
          <p:cNvSpPr txBox="1">
            <a:spLocks noGrp="1"/>
          </p:cNvSpPr>
          <p:nvPr>
            <p:ph type="subTitle" idx="14"/>
          </p:nvPr>
        </p:nvSpPr>
        <p:spPr>
          <a:xfrm>
            <a:off x="1090800" y="6138000"/>
            <a:ext cx="2829600" cy="360000"/>
          </a:xfrm>
          <a:prstGeom prst="rect">
            <a:avLst/>
          </a:prstGeom>
          <a:solidFill>
            <a:srgbClr val="EFF4F6"/>
          </a:solidFill>
          <a:ln>
            <a:noFill/>
          </a:ln>
        </p:spPr>
        <p:txBody>
          <a:bodyPr spcFirstLastPara="1" wrap="square" lIns="540000" tIns="72000" rIns="180000" bIns="72000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756">
          <p15:clr>
            <a:srgbClr val="FA7B17"/>
          </p15:clr>
        </p15:guide>
        <p15:guide id="2" orient="horz" pos="850">
          <p15:clr>
            <a:srgbClr val="FA7B17"/>
          </p15:clr>
        </p15:guide>
        <p15:guide id="3" orient="horz" pos="3742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53AE2-BFC4-4B3A-B4E6-7567BE12DD44}" type="datetimeFigureOut">
              <a:rPr lang="ru-RU" smtClean="0"/>
              <a:pPr/>
              <a:t>31.10.2023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B429C-B472-4B72-AD00-EA7E81800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357298"/>
            <a:ext cx="7772400" cy="1470025"/>
          </a:xfrm>
        </p:spPr>
        <p:txBody>
          <a:bodyPr>
            <a:normAutofit/>
          </a:bodyPr>
          <a:lstStyle/>
          <a:p>
            <a:r>
              <a:rPr lang="ru-RU" sz="8000" b="1" dirty="0" smtClean="0">
                <a:solidFill>
                  <a:srgbClr val="0070C0"/>
                </a:solidFill>
                <a:latin typeface="Bahnschrift SemiLight" pitchFamily="34" charset="0"/>
                <a:ea typeface="Gadugi" pitchFamily="34" charset="0"/>
              </a:rPr>
              <a:t>ОГЭ</a:t>
            </a:r>
            <a:endParaRPr lang="ru-RU" sz="8000" b="1" dirty="0">
              <a:solidFill>
                <a:srgbClr val="0070C0"/>
              </a:solidFill>
              <a:latin typeface="Bahnschrift SemiLight" pitchFamily="34" charset="0"/>
              <a:ea typeface="Gadug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3286124"/>
            <a:ext cx="6400800" cy="17526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C00000"/>
                </a:solidFill>
                <a:latin typeface="Bahnschrift SemiLight" pitchFamily="34" charset="0"/>
                <a:ea typeface="Gadugi" pitchFamily="34" charset="0"/>
                <a:cs typeface="Arial" pitchFamily="34" charset="0"/>
              </a:rPr>
              <a:t>Сжатое изложение</a:t>
            </a:r>
            <a:endParaRPr lang="ru-RU" sz="5400" dirty="0">
              <a:solidFill>
                <a:srgbClr val="C00000"/>
              </a:solidFill>
              <a:latin typeface="Bahnschrift SemiLight" pitchFamily="34" charset="0"/>
              <a:ea typeface="Gadug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" pitchFamily="34" charset="0"/>
              </a:rPr>
              <a:t>Приёмы сжатия</a:t>
            </a:r>
            <a:endParaRPr lang="ru-RU" sz="3200" b="1" dirty="0">
              <a:solidFill>
                <a:srgbClr val="0070C0"/>
              </a:solidFill>
              <a:latin typeface="Bahnschrift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43042" y="1357298"/>
            <a:ext cx="6000792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Основные приёмы сжатия (компрессии)</a:t>
            </a:r>
            <a:endParaRPr lang="ru-RU" sz="2400" dirty="0">
              <a:latin typeface="Bahnschrift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42976" y="2214554"/>
            <a:ext cx="2143140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Исключение </a:t>
            </a:r>
            <a:endParaRPr lang="ru-RU" sz="2400" dirty="0">
              <a:latin typeface="Bahnschrift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28992" y="2214554"/>
            <a:ext cx="2143140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Обобщение </a:t>
            </a:r>
            <a:endParaRPr lang="ru-RU" sz="2400" dirty="0">
              <a:latin typeface="Bahnschrift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42976" y="3214686"/>
            <a:ext cx="2143140" cy="1285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000" dirty="0" smtClean="0">
                <a:latin typeface="Bahnschrift" pitchFamily="34" charset="0"/>
              </a:rPr>
              <a:t>выделить главное и убрать детали</a:t>
            </a:r>
            <a:endParaRPr lang="ru-RU" sz="2000" dirty="0">
              <a:latin typeface="Bahnschrift" pitchFamily="34" charset="0"/>
            </a:endParaRPr>
          </a:p>
        </p:txBody>
      </p:sp>
      <p:cxnSp>
        <p:nvCxnSpPr>
          <p:cNvPr id="13" name="Прямая со стрелкой 12"/>
          <p:cNvCxnSpPr>
            <a:stCxn id="8" idx="2"/>
            <a:endCxn id="10" idx="0"/>
          </p:cNvCxnSpPr>
          <p:nvPr/>
        </p:nvCxnSpPr>
        <p:spPr>
          <a:xfrm rot="5400000">
            <a:off x="1964513" y="296465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2179621" y="203516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4322761" y="203516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5715008" y="2214554"/>
            <a:ext cx="2143140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Упрощение</a:t>
            </a:r>
            <a:endParaRPr lang="ru-RU" sz="2400" dirty="0">
              <a:latin typeface="Bahnschrift" pitchFamily="34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6608777" y="203516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428992" y="3214686"/>
            <a:ext cx="2143140" cy="1285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000" dirty="0" smtClean="0">
                <a:latin typeface="Bahnschrift" pitchFamily="34" charset="0"/>
              </a:rPr>
              <a:t>обобщить единичные факты одним словом</a:t>
            </a:r>
          </a:p>
        </p:txBody>
      </p:sp>
      <p:cxnSp>
        <p:nvCxnSpPr>
          <p:cNvPr id="24" name="Прямая со стрелкой 23"/>
          <p:cNvCxnSpPr>
            <a:stCxn id="9" idx="2"/>
            <a:endCxn id="23" idx="0"/>
          </p:cNvCxnSpPr>
          <p:nvPr/>
        </p:nvCxnSpPr>
        <p:spPr>
          <a:xfrm rot="5400000">
            <a:off x="4250529" y="296465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5715008" y="3214686"/>
            <a:ext cx="2143140" cy="1285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000" dirty="0" smtClean="0">
                <a:latin typeface="Bahnschrift" pitchFamily="34" charset="0"/>
              </a:rPr>
              <a:t>заменить сложные конструкции простыми</a:t>
            </a:r>
          </a:p>
          <a:p>
            <a:pPr algn="ctr"/>
            <a:r>
              <a:rPr lang="ru-RU" sz="2000" dirty="0" smtClean="0">
                <a:latin typeface="Bahnschrift" pitchFamily="34" charset="0"/>
              </a:rPr>
              <a:t/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 smtClean="0">
              <a:latin typeface="Bahnschrift" pitchFamily="34" charset="0"/>
            </a:endParaRPr>
          </a:p>
        </p:txBody>
      </p:sp>
      <p:cxnSp>
        <p:nvCxnSpPr>
          <p:cNvPr id="33" name="Прямая со стрелкой 32"/>
          <p:cNvCxnSpPr>
            <a:endCxn id="32" idx="0"/>
          </p:cNvCxnSpPr>
          <p:nvPr/>
        </p:nvCxnSpPr>
        <p:spPr>
          <a:xfrm rot="5400000">
            <a:off x="6537339" y="2964653"/>
            <a:ext cx="499272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" pitchFamily="34" charset="0"/>
              </a:rPr>
              <a:t>Приёмы сжатия: исключение</a:t>
            </a:r>
            <a:endParaRPr lang="ru-RU" sz="3200" b="1" dirty="0">
              <a:solidFill>
                <a:srgbClr val="0070C0"/>
              </a:solidFill>
              <a:latin typeface="Bahnschrift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2910" y="2643182"/>
            <a:ext cx="2357454" cy="15001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Исключить можно</a:t>
            </a:r>
            <a:endParaRPr lang="ru-RU" sz="2400" dirty="0">
              <a:latin typeface="Bahnschrift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00430" y="2714620"/>
            <a:ext cx="5286412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один или несколько синонимов</a:t>
            </a:r>
            <a:endParaRPr lang="ru-RU" sz="2000" dirty="0">
              <a:latin typeface="Bahnschrift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00430" y="1142984"/>
            <a:ext cx="5286412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повторы</a:t>
            </a:r>
          </a:p>
        </p:txBody>
      </p:sp>
      <p:cxnSp>
        <p:nvCxnSpPr>
          <p:cNvPr id="24" name="Прямая со стрелкой 23"/>
          <p:cNvCxnSpPr>
            <a:endCxn id="23" idx="1"/>
          </p:cNvCxnSpPr>
          <p:nvPr/>
        </p:nvCxnSpPr>
        <p:spPr>
          <a:xfrm rot="5400000" flipH="1" flipV="1">
            <a:off x="2536017" y="1750207"/>
            <a:ext cx="1357322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3500430" y="1785926"/>
            <a:ext cx="5286412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однородные члены при обобщающем слове</a:t>
            </a:r>
          </a:p>
          <a:p>
            <a:r>
              <a:rPr lang="ru-RU" sz="2000" dirty="0" smtClean="0">
                <a:latin typeface="Bahnschrift" pitchFamily="34" charset="0"/>
              </a:rPr>
              <a:t/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 smtClean="0">
              <a:latin typeface="Bahnschrift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00430" y="3357562"/>
            <a:ext cx="5286412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фрагмент, не имеющий существенного значения</a:t>
            </a:r>
          </a:p>
          <a:p>
            <a:pPr algn="ctr"/>
            <a:r>
              <a:rPr lang="ru-RU" sz="2000" dirty="0" smtClean="0">
                <a:latin typeface="Bahnschrift" pitchFamily="34" charset="0"/>
              </a:rPr>
              <a:t/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 smtClean="0">
              <a:latin typeface="Bahnschrift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500430" y="4286256"/>
            <a:ext cx="5286412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уточняющие, поясняющие, вводные конструкции </a:t>
            </a:r>
          </a:p>
          <a:p>
            <a:pPr algn="ctr"/>
            <a:r>
              <a:rPr lang="ru-RU" sz="2000" dirty="0" smtClean="0">
                <a:latin typeface="Bahnschrift" pitchFamily="34" charset="0"/>
              </a:rPr>
              <a:t/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>
              <a:latin typeface="Bahnschrift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500430" y="5214950"/>
            <a:ext cx="5286412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одно или несколько предложений</a:t>
            </a:r>
          </a:p>
          <a:p>
            <a:r>
              <a:rPr lang="ru-RU" sz="2000" dirty="0" smtClean="0">
                <a:latin typeface="Bahnschrift" pitchFamily="34" charset="0"/>
              </a:rPr>
              <a:t/>
            </a:r>
            <a:br>
              <a:rPr lang="ru-RU" sz="2000" dirty="0" smtClean="0">
                <a:latin typeface="Bahnschrift" pitchFamily="34" charset="0"/>
              </a:rPr>
            </a:br>
            <a:r>
              <a:rPr lang="ru-RU" sz="2000" dirty="0" smtClean="0">
                <a:latin typeface="Bahnschrift" pitchFamily="34" charset="0"/>
              </a:rPr>
              <a:t/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>
              <a:latin typeface="Bahnschrift" pitchFamily="34" charset="0"/>
            </a:endParaRPr>
          </a:p>
        </p:txBody>
      </p:sp>
      <p:cxnSp>
        <p:nvCxnSpPr>
          <p:cNvPr id="26" name="Прямая со стрелкой 25"/>
          <p:cNvCxnSpPr>
            <a:endCxn id="32" idx="1"/>
          </p:cNvCxnSpPr>
          <p:nvPr/>
        </p:nvCxnSpPr>
        <p:spPr>
          <a:xfrm rot="5400000" flipH="1" flipV="1">
            <a:off x="2893207" y="2250273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10" idx="1"/>
          </p:cNvCxnSpPr>
          <p:nvPr/>
        </p:nvCxnSpPr>
        <p:spPr>
          <a:xfrm flipV="1">
            <a:off x="3000364" y="2928934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6" idx="1"/>
          </p:cNvCxnSpPr>
          <p:nvPr/>
        </p:nvCxnSpPr>
        <p:spPr>
          <a:xfrm>
            <a:off x="3000364" y="3500438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20" idx="1"/>
          </p:cNvCxnSpPr>
          <p:nvPr/>
        </p:nvCxnSpPr>
        <p:spPr>
          <a:xfrm rot="16200000" flipH="1">
            <a:off x="2893207" y="4036223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21" idx="1"/>
          </p:cNvCxnSpPr>
          <p:nvPr/>
        </p:nvCxnSpPr>
        <p:spPr>
          <a:xfrm rot="16200000" flipH="1">
            <a:off x="2518158" y="4482710"/>
            <a:ext cx="1321603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357167"/>
            <a:ext cx="7772400" cy="642941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Bahnschrift SemiLight" pitchFamily="34" charset="0"/>
              </a:rPr>
              <a:t>Пример исключения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071546"/>
            <a:ext cx="8429684" cy="5429288"/>
          </a:xfrm>
        </p:spPr>
        <p:txBody>
          <a:bodyPr anchor="t"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Исключение повторов слов, однородных членов, причастных и деепричастных оборотов, вводных слов.</a:t>
            </a:r>
            <a:endParaRPr lang="ru-RU" dirty="0" smtClean="0">
              <a:solidFill>
                <a:schemeClr val="tx1"/>
              </a:solidFill>
              <a:latin typeface="Bahnschrift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Bahnschrift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Bahnschrift" pitchFamily="34" charset="0"/>
              </a:rPr>
              <a:t>Полный вариант:</a:t>
            </a:r>
          </a:p>
          <a:p>
            <a:r>
              <a:rPr lang="ru-RU" strike="sngStrike" dirty="0" smtClean="0">
                <a:solidFill>
                  <a:schemeClr val="tx1"/>
                </a:solidFill>
                <a:latin typeface="Bahnschrift" pitchFamily="34" charset="0"/>
              </a:rPr>
              <a:t>Жилище мое, откровенно говоря, богатством обстановки не отличалось.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Из мебели</a:t>
            </a: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, </a:t>
            </a:r>
            <a:r>
              <a:rPr lang="ru-RU" strike="sngStrike" dirty="0" smtClean="0">
                <a:solidFill>
                  <a:schemeClr val="tx1"/>
                </a:solidFill>
                <a:latin typeface="Bahnschrift" pitchFamily="34" charset="0"/>
              </a:rPr>
              <a:t>помимо телевизора, были только подержанный раскладной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диван и матрас </a:t>
            </a:r>
            <a:r>
              <a:rPr lang="ru-RU" strike="sngStrike" dirty="0" smtClean="0">
                <a:solidFill>
                  <a:schemeClr val="tx1"/>
                </a:solidFill>
                <a:latin typeface="Bahnschrift" pitchFamily="34" charset="0"/>
              </a:rPr>
              <a:t>в углу маленькой спальни</a:t>
            </a: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; в кухонной </a:t>
            </a:r>
            <a:r>
              <a:rPr lang="ru-RU" strike="sngStrike" dirty="0" smtClean="0">
                <a:solidFill>
                  <a:schemeClr val="tx1"/>
                </a:solidFill>
                <a:latin typeface="Bahnschrift" pitchFamily="34" charset="0"/>
              </a:rPr>
              <a:t>зоне стояли тостер, микроволновая печь и холодильник, грозившийся вот-вот испустить дух.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Никакой плиты</a:t>
            </a: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Bahnschrift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Bahnschrift" pitchFamily="34" charset="0"/>
              </a:rPr>
              <a:t>Сжатый вариант:</a:t>
            </a:r>
          </a:p>
          <a:p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Из мебели в моём жилище были диван и матрас, а на кухне не было даже плиты.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" pitchFamily="34" charset="0"/>
              </a:rPr>
              <a:t>Приёмы сжатия: обобщение</a:t>
            </a:r>
            <a:endParaRPr lang="ru-RU" sz="3200" b="1" dirty="0">
              <a:solidFill>
                <a:srgbClr val="0070C0"/>
              </a:solidFill>
              <a:latin typeface="Bahnschrift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2571744"/>
            <a:ext cx="2357454" cy="15001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Обобщить можно</a:t>
            </a:r>
            <a:endParaRPr lang="ru-RU" sz="2400" dirty="0">
              <a:latin typeface="Bahnschrift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28992" y="1571612"/>
            <a:ext cx="5286412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однородные члены обобщающим словом</a:t>
            </a:r>
            <a:endParaRPr lang="ru-RU" sz="2000" dirty="0">
              <a:latin typeface="Bahnschrift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 flipH="1" flipV="1">
            <a:off x="2786050" y="2143116"/>
            <a:ext cx="785818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7" idx="3"/>
            <a:endCxn id="25" idx="1"/>
          </p:cNvCxnSpPr>
          <p:nvPr/>
        </p:nvCxnSpPr>
        <p:spPr>
          <a:xfrm flipV="1">
            <a:off x="2928926" y="3286124"/>
            <a:ext cx="500066" cy="357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6200000" flipH="1">
            <a:off x="2893207" y="3964785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428992" y="3071810"/>
            <a:ext cx="5286412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замена прямой речи косвенной</a:t>
            </a:r>
            <a:endParaRPr lang="ru-RU" sz="2000" dirty="0">
              <a:latin typeface="Bahnschrift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428992" y="4500570"/>
            <a:ext cx="5286412" cy="10715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замена предложения или его части определительным или отрицательным местоимением с обобщающим значением</a:t>
            </a:r>
          </a:p>
          <a:p>
            <a:r>
              <a:rPr lang="ru-RU" sz="2000" dirty="0" smtClean="0">
                <a:latin typeface="Bahnschrift" pitchFamily="34" charset="0"/>
              </a:rPr>
              <a:t/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>
              <a:latin typeface="Bahnschrift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357167"/>
            <a:ext cx="7772400" cy="642941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Bahnschrift SemiLight" pitchFamily="34" charset="0"/>
              </a:rPr>
              <a:t>Пример обобщения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071546"/>
            <a:ext cx="8429684" cy="5429288"/>
          </a:xfrm>
        </p:spPr>
        <p:txBody>
          <a:bodyPr anchor="t"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Замена части предложения определительным или отрицательным местоимением с обобщающим значением.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Bahnschrift" pitchFamily="34" charset="0"/>
              </a:rPr>
              <a:t> Полный вариант: 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Мужчины и женщины, старики и подростки </a:t>
            </a: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пришли на новогодний концерт.</a:t>
            </a:r>
          </a:p>
          <a:p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Bahnschrift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Bahnschrift" pitchFamily="34" charset="0"/>
              </a:rPr>
              <a:t>Сжатый вариант: 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Все</a:t>
            </a: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 жители пришли на новогодний концерт.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</a:br>
            <a:endParaRPr lang="ru-RU" dirty="0" smtClean="0">
              <a:solidFill>
                <a:schemeClr val="tx1"/>
              </a:solidFill>
              <a:latin typeface="Bahnschrift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" pitchFamily="34" charset="0"/>
              </a:rPr>
              <a:t>Приёмы сжатия: упрощение</a:t>
            </a:r>
            <a:endParaRPr lang="ru-RU" sz="3200" b="1" dirty="0">
              <a:solidFill>
                <a:srgbClr val="0070C0"/>
              </a:solidFill>
              <a:latin typeface="Bahnschrift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2786058"/>
            <a:ext cx="2357454" cy="15001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Упростить можно</a:t>
            </a:r>
            <a:endParaRPr lang="ru-RU" sz="2400" dirty="0">
              <a:latin typeface="Bahnschrift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28992" y="1357298"/>
            <a:ext cx="5286412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сокращение количества частей сложного предложения </a:t>
            </a:r>
          </a:p>
          <a:p>
            <a:r>
              <a:rPr lang="ru-RU" sz="2000" dirty="0" smtClean="0">
                <a:latin typeface="Bahnschrift" pitchFamily="34" charset="0"/>
              </a:rPr>
              <a:t/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>
              <a:latin typeface="Bahnschrift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28992" y="3214686"/>
            <a:ext cx="5286412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замена фрагмента текста синонимичным выражением</a:t>
            </a:r>
          </a:p>
          <a:p>
            <a:pPr algn="ctr"/>
            <a:r>
              <a:rPr lang="ru-RU" sz="2000" dirty="0" smtClean="0">
                <a:latin typeface="Bahnschrift" pitchFamily="34" charset="0"/>
              </a:rPr>
              <a:t/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>
              <a:latin typeface="Bahnschrift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 flipH="1" flipV="1">
            <a:off x="2714612" y="2285992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2928926" y="3000372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2928926" y="3929066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428992" y="2285992"/>
            <a:ext cx="5286412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замена сложноподчинённого предложения простым</a:t>
            </a:r>
            <a:endParaRPr lang="ru-RU" sz="2000" dirty="0">
              <a:latin typeface="Bahnschrift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428992" y="4143380"/>
            <a:ext cx="5286412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замена предложения или его части указательным местоимением</a:t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>
              <a:latin typeface="Bahnschrift" pitchFamily="34" charset="0"/>
            </a:endParaRPr>
          </a:p>
        </p:txBody>
      </p:sp>
      <p:cxnSp>
        <p:nvCxnSpPr>
          <p:cNvPr id="33" name="Прямая со стрелкой 32"/>
          <p:cNvCxnSpPr>
            <a:stCxn id="7" idx="3"/>
            <a:endCxn id="20" idx="1"/>
          </p:cNvCxnSpPr>
          <p:nvPr/>
        </p:nvCxnSpPr>
        <p:spPr>
          <a:xfrm>
            <a:off x="2928926" y="3536157"/>
            <a:ext cx="500066" cy="357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428992" y="5143512"/>
            <a:ext cx="5286412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слияние нескольких предложений в одно </a:t>
            </a:r>
            <a:br>
              <a:rPr lang="ru-RU" sz="2000" dirty="0" smtClean="0">
                <a:latin typeface="Bahnschrift" pitchFamily="34" charset="0"/>
              </a:rPr>
            </a:br>
            <a:endParaRPr lang="ru-RU" sz="2000" dirty="0">
              <a:latin typeface="Bahnschrift" pitchFamily="34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16200000" flipH="1">
            <a:off x="2643174" y="4357694"/>
            <a:ext cx="107157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357167"/>
            <a:ext cx="7772400" cy="642941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Bahnschrift SemiLight" pitchFamily="34" charset="0"/>
              </a:rPr>
              <a:t>Пример упрощения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071546"/>
            <a:ext cx="8429684" cy="5429288"/>
          </a:xfrm>
        </p:spPr>
        <p:txBody>
          <a:bodyPr anchor="t"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Слияние нескольких предложений в одно.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Bahnschrift" pitchFamily="34" charset="0"/>
              </a:rPr>
              <a:t>Полный вариант: </a:t>
            </a:r>
          </a:p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Призвание — это маленький росточек таланта</a:t>
            </a:r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, превратившийся в крепкое, могучее дерево на благодатной почве трудолюбия.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Без трудолюбия</a:t>
            </a:r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, без самовоспитания этот маленький росток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может засохнуть</a:t>
            </a:r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 на корню.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</a:br>
            <a:r>
              <a:rPr lang="ru-RU" dirty="0" smtClean="0">
                <a:solidFill>
                  <a:srgbClr val="0070C0"/>
                </a:solidFill>
                <a:latin typeface="Bahnschrift" pitchFamily="34" charset="0"/>
              </a:rPr>
              <a:t>Сжатый вариант: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Призвание — это маленький росточек таланта, который без трудолюбия может засохнуть.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 </a:t>
            </a:r>
            <a:b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</a:br>
            <a:endParaRPr lang="ru-RU" dirty="0" smtClean="0">
              <a:solidFill>
                <a:schemeClr val="tx1"/>
              </a:solidFill>
              <a:latin typeface="Bahnschrift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7"/>
            <a:ext cx="8286808" cy="642941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Bahnschrift SemiLight" pitchFamily="34" charset="0"/>
              </a:rPr>
              <a:t>Практическая работа по сжатию текста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214422"/>
            <a:ext cx="8429684" cy="5072098"/>
          </a:xfrm>
        </p:spPr>
        <p:txBody>
          <a:bodyPr anchor="t"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Задание</a:t>
            </a:r>
          </a:p>
          <a:p>
            <a:endParaRPr lang="ru-RU" b="1" dirty="0" smtClean="0">
              <a:solidFill>
                <a:schemeClr val="tx1"/>
              </a:solidFill>
              <a:latin typeface="Bahnschrift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Прочитайте текст.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Озаглавьте каждую </a:t>
            </a:r>
            <a:r>
              <a:rPr lang="ru-RU" dirty="0" err="1" smtClean="0">
                <a:solidFill>
                  <a:schemeClr val="tx1"/>
                </a:solidFill>
                <a:latin typeface="Bahnschrift" pitchFamily="34" charset="0"/>
              </a:rPr>
              <a:t>микротему</a:t>
            </a: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 и составьте план.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Произведите сжатие каждого абзаца, применив один или несколько способов сжатия.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7"/>
            <a:ext cx="8286808" cy="642941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Bahnschrift SemiLight" pitchFamily="34" charset="0"/>
              </a:rPr>
              <a:t>Практическая работа по сжатию текста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214422"/>
            <a:ext cx="8429684" cy="5072098"/>
          </a:xfrm>
        </p:spPr>
        <p:txBody>
          <a:bodyPr anchor="t"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	Солнце жгло немилосердно. Едва поднявшись над горизонтом, оно обдавало землю своим горячим дыханием, а к полудню степь превращалась в раскалённую печь. От невыносимой жары никла каждая травинка. Звери рвали когтями сухую, неподатливую землю, заваливались набок, тяжело дышали… 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	Лишь иногда ненадолго в степи появлялся ветер. Он пробегал по низинам, шевелил увядающие травы, и травы отзывались жёстким жестяным шелестом. Но однажды перед рассветом с востока подул ровный, сухой ветер. Он не ослабевал и, казалось, не крепчал, дул утром и днём, вечером и ночью с тоскливым, зловещим однообразием. Никакой прохлады не было в этом душном, горячем ветре, никакого облегчения он не приносил. На четвёртые сутки ветер усилился, стал нести с собой резкие песчинки и почти незаметную мелкую пыль. 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	Как раз в эти дни у балки ярко и молодо зацвёл подсолнух. Он расцветал наперекор всему, словно его не касалось то, что происходило в степи: жаркое дыхание суховея, безвременное увядание трав, неутолённая, смертная жажда пересохшей земли. 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</a:br>
            <a:endParaRPr lang="ru-RU" sz="1800" dirty="0" smtClean="0">
              <a:solidFill>
                <a:schemeClr val="tx1"/>
              </a:solidFill>
              <a:latin typeface="Bahnschrift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7"/>
            <a:ext cx="8286808" cy="642941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Bahnschrift SemiLight" pitchFamily="34" charset="0"/>
              </a:rPr>
              <a:t>План текста (проверка)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214422"/>
            <a:ext cx="8429684" cy="5072098"/>
          </a:xfrm>
        </p:spPr>
        <p:txBody>
          <a:bodyPr anchor="t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Невыносимая жара.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Ветер.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Подсолнух.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Прослушайте текст и напишите сжатое изложение. Учтите, что Вы должны передать главное содержание как каждой </a:t>
            </a:r>
            <a:r>
              <a:rPr kumimoji="0" lang="ru-RU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микротемы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, так и всего текста в целом. 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Объём изложения – не менее 70 слов. 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Пишите изложение аккуратно, разборчивым почерком.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96908"/>
          </a:xfrm>
        </p:spPr>
        <p:txBody>
          <a:bodyPr>
            <a:normAutofit/>
          </a:bodyPr>
          <a:lstStyle/>
          <a:p>
            <a:pPr lvl="0" algn="l"/>
            <a:r>
              <a:rPr lang="ru-RU" sz="3200" b="1" dirty="0">
                <a:solidFill>
                  <a:srgbClr val="0070C0"/>
                </a:solidFill>
                <a:latin typeface="Bahnschrift SemiLight" pitchFamily="34" charset="0"/>
              </a:rPr>
              <a:t>Формулировка </a:t>
            </a:r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задания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7"/>
            <a:ext cx="8286808" cy="642941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Bahnschrift" pitchFamily="34" charset="0"/>
              </a:rPr>
              <a:t>Сжатие (проверка)</a:t>
            </a:r>
            <a:r>
              <a:rPr lang="ru-RU" sz="3200" dirty="0" smtClean="0">
                <a:latin typeface="Bahnschrift" pitchFamily="34" charset="0"/>
              </a:rPr>
              <a:t/>
            </a:r>
            <a:br>
              <a:rPr lang="ru-RU" sz="3200" dirty="0" smtClean="0">
                <a:latin typeface="Bahnschrift" pitchFamily="34" charset="0"/>
              </a:rPr>
            </a:b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071546"/>
            <a:ext cx="8429684" cy="428628"/>
          </a:xfrm>
        </p:spPr>
        <p:txBody>
          <a:bodyPr anchor="t">
            <a:noAutofit/>
          </a:bodyPr>
          <a:lstStyle/>
          <a:p>
            <a:pPr marL="457200" indent="-457200"/>
            <a:r>
              <a:rPr lang="ru-RU" dirty="0" smtClean="0">
                <a:solidFill>
                  <a:srgbClr val="0070C0"/>
                </a:solidFill>
                <a:latin typeface="Bahnschrift" pitchFamily="34" charset="0"/>
              </a:rPr>
              <a:t>1. Невыносимая жара.</a:t>
            </a:r>
          </a:p>
          <a:p>
            <a:pPr marL="457200" indent="-457200"/>
            <a:endParaRPr lang="ru-RU" dirty="0" smtClean="0">
              <a:solidFill>
                <a:schemeClr val="tx1"/>
              </a:solidFill>
              <a:latin typeface="Bahnschrift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1603728"/>
          <a:ext cx="8072494" cy="4156992"/>
        </p:xfrm>
        <a:graphic>
          <a:graphicData uri="http://schemas.openxmlformats.org/drawingml/2006/table">
            <a:tbl>
              <a:tblPr/>
              <a:tblGrid>
                <a:gridCol w="4710894"/>
                <a:gridCol w="3361600"/>
              </a:tblGrid>
              <a:tr h="361529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Приёмы сжатия</a:t>
                      </a:r>
                      <a:endParaRPr lang="ru-RU" sz="1800" dirty="0">
                        <a:latin typeface="Bahnschrift" pitchFamily="34" charset="0"/>
                      </a:endParaRPr>
                    </a:p>
                  </a:txBody>
                  <a:tcPr marL="79128" marR="79128" marT="79128" marB="79128" anchor="ctr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Сжатый текст</a:t>
                      </a:r>
                      <a:endParaRPr lang="ru-RU" sz="1800">
                        <a:latin typeface="Bahnschrift" pitchFamily="34" charset="0"/>
                      </a:endParaRPr>
                    </a:p>
                  </a:txBody>
                  <a:tcPr marL="79128" marR="79128" marT="79128" marB="79128" anchor="ctr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C"/>
                    </a:solidFill>
                  </a:tcPr>
                </a:tc>
              </a:tr>
              <a:tr h="3710437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1) Исключение</a:t>
                      </a:r>
                      <a:endParaRPr lang="ru-RU" sz="1800" dirty="0">
                        <a:solidFill>
                          <a:srgbClr val="0070C0"/>
                        </a:solidFill>
                        <a:latin typeface="Bahnschrift" pitchFamily="34" charset="0"/>
                      </a:endParaRPr>
                    </a:p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 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Солнце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жгло немилосердно. </a:t>
                      </a:r>
                      <a:r>
                        <a:rPr lang="ru-RU" sz="1800" b="0" i="0" u="none" strike="sng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Едва поднявшись над горизонтом, оно обдавало землю своим горячим дыханием, а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к полудню степь превращалась в раскалённую печь. От невыносимой жары никла </a:t>
                      </a:r>
                      <a:r>
                        <a:rPr lang="ru-RU" sz="1800" b="0" i="0" u="none" strike="sng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каждая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травинка.</a:t>
                      </a:r>
                      <a:endParaRPr lang="ru-RU" sz="1800" dirty="0">
                        <a:latin typeface="Bahnschrift" pitchFamily="34" charset="0"/>
                      </a:endParaRPr>
                    </a:p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ahnschrift" pitchFamily="34" charset="0"/>
                        </a:rPr>
                        <a:t/>
                      </a:r>
                      <a:br>
                        <a:rPr lang="ru-RU" sz="1800" dirty="0">
                          <a:latin typeface="Bahnschrift" pitchFamily="34" charset="0"/>
                        </a:rPr>
                      </a:br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2) </a:t>
                      </a:r>
                      <a:r>
                        <a:rPr lang="ru-RU" sz="1800" b="0" i="0" u="none" strike="noStrike" dirty="0" smtClean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Упрощение</a:t>
                      </a:r>
                      <a:endParaRPr lang="ru-RU" sz="1800" dirty="0">
                        <a:solidFill>
                          <a:srgbClr val="0070C0"/>
                        </a:solidFill>
                        <a:latin typeface="Bahnschrift" pitchFamily="34" charset="0"/>
                      </a:endParaRPr>
                    </a:p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Звери </a:t>
                      </a:r>
                      <a:r>
                        <a:rPr lang="ru-RU" sz="1800" b="0" i="0" u="none" strike="noStrike" dirty="0" smtClean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[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Bahnschrift" pitchFamily="34" charset="0"/>
                        </a:rPr>
                        <a:t>рвали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когтями сухую, неподатливую землю,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Bahnschrift" pitchFamily="34" charset="0"/>
                        </a:rPr>
                        <a:t>заваливались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 набок, тяжело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Bahnschrift" pitchFamily="34" charset="0"/>
                        </a:rPr>
                        <a:t>дышали</a:t>
                      </a:r>
                      <a:r>
                        <a:rPr lang="ru-RU" sz="1800" b="0" i="0" u="none" strike="noStrike" dirty="0" smtClean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]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… </a:t>
                      </a:r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(= страдали</a:t>
                      </a:r>
                      <a:r>
                        <a:rPr lang="ru-RU" sz="1800" b="0" i="0" u="none" strike="noStrike" dirty="0" smtClean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)</a:t>
                      </a:r>
                      <a:endParaRPr lang="ru-RU" sz="1800" dirty="0">
                        <a:solidFill>
                          <a:srgbClr val="FF0000"/>
                        </a:solidFill>
                        <a:latin typeface="Bahnschrift" pitchFamily="34" charset="0"/>
                      </a:endParaRPr>
                    </a:p>
                  </a:txBody>
                  <a:tcPr marL="79128" marR="79128" marT="79128" marB="79128" anchor="ctr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Солнце жгло немилосердно. К полудню степь превращалась в раскалённую печь. От невыносимой жары никли травы, страдали звери.</a:t>
                      </a:r>
                      <a:endParaRPr lang="ru-RU" sz="1800" dirty="0">
                        <a:solidFill>
                          <a:srgbClr val="0070C0"/>
                        </a:solidFill>
                        <a:latin typeface="Bahnschrift" pitchFamily="34" charset="0"/>
                      </a:endParaRPr>
                    </a:p>
                  </a:txBody>
                  <a:tcPr marL="79128" marR="79128" marT="79128" marB="79128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7"/>
            <a:ext cx="8286808" cy="642941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Bahnschrift" pitchFamily="34" charset="0"/>
              </a:rPr>
              <a:t>Сжатие (проверка)</a:t>
            </a:r>
            <a:r>
              <a:rPr lang="ru-RU" sz="3200" dirty="0" smtClean="0">
                <a:latin typeface="Bahnschrift" pitchFamily="34" charset="0"/>
              </a:rPr>
              <a:t/>
            </a:r>
            <a:br>
              <a:rPr lang="ru-RU" sz="3200" dirty="0" smtClean="0">
                <a:latin typeface="Bahnschrift" pitchFamily="34" charset="0"/>
              </a:rPr>
            </a:b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928670"/>
            <a:ext cx="8429684" cy="428628"/>
          </a:xfrm>
        </p:spPr>
        <p:txBody>
          <a:bodyPr anchor="t">
            <a:noAutofit/>
          </a:bodyPr>
          <a:lstStyle/>
          <a:p>
            <a:pPr marL="457200" indent="-457200"/>
            <a:r>
              <a:rPr lang="ru-RU" dirty="0" smtClean="0">
                <a:solidFill>
                  <a:srgbClr val="0070C0"/>
                </a:solidFill>
                <a:latin typeface="Bahnschrift" pitchFamily="34" charset="0"/>
              </a:rPr>
              <a:t>2. Ветер</a:t>
            </a:r>
          </a:p>
          <a:p>
            <a:pPr marL="457200" indent="-457200"/>
            <a:endParaRPr lang="ru-RU" dirty="0" smtClean="0">
              <a:solidFill>
                <a:schemeClr val="tx1"/>
              </a:solidFill>
              <a:latin typeface="Bahnschrift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82" y="1357298"/>
          <a:ext cx="8572560" cy="5007832"/>
        </p:xfrm>
        <a:graphic>
          <a:graphicData uri="http://schemas.openxmlformats.org/drawingml/2006/table">
            <a:tbl>
              <a:tblPr/>
              <a:tblGrid>
                <a:gridCol w="5311262"/>
                <a:gridCol w="3261298"/>
              </a:tblGrid>
              <a:tr h="417560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Приёмы сжатия</a:t>
                      </a:r>
                      <a:endParaRPr lang="ru-RU" sz="1700" baseline="0" dirty="0">
                        <a:latin typeface="Bahnschrift" pitchFamily="34" charset="0"/>
                      </a:endParaRPr>
                    </a:p>
                  </a:txBody>
                  <a:tcPr marL="82826" marR="82826" marT="82826" marB="82826" anchor="ctr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0" i="0" u="none" strike="noStrike" baseline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Сжатый текст</a:t>
                      </a:r>
                      <a:endParaRPr lang="ru-RU" sz="1700" baseline="0">
                        <a:latin typeface="Bahnschrift" pitchFamily="34" charset="0"/>
                      </a:endParaRPr>
                    </a:p>
                  </a:txBody>
                  <a:tcPr marL="82826" marR="82826" marT="82826" marB="82826" anchor="ctr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C"/>
                    </a:solidFill>
                  </a:tcPr>
                </a:tc>
              </a:tr>
              <a:tr h="45831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0" i="0" u="none" strike="noStrike" baseline="0" dirty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1) Исключение + </a:t>
                      </a:r>
                      <a:r>
                        <a:rPr lang="ru-RU" sz="1700" b="0" i="0" u="none" strike="noStrike" baseline="0" dirty="0" smtClean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упрощение</a:t>
                      </a:r>
                      <a:endParaRPr lang="ru-RU" sz="1700" baseline="0" dirty="0">
                        <a:solidFill>
                          <a:srgbClr val="0070C0"/>
                        </a:solidFill>
                        <a:latin typeface="Bahnschrift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0" i="0" u="none" strike="sng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Лишь иногда 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ненадолго </a:t>
                      </a:r>
                      <a:r>
                        <a:rPr lang="ru-RU" sz="1700" b="0" i="0" u="sng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в степи 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появлялся ветер. </a:t>
                      </a:r>
                      <a:r>
                        <a:rPr lang="ru-RU" sz="1700" b="0" i="0" u="none" strike="sng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Он пробегал по низинам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, шевелил увядающие травы, </a:t>
                      </a:r>
                      <a:r>
                        <a:rPr lang="ru-RU" sz="1700" b="0" i="0" u="none" strike="sng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и травы отзывались жёстким жестяным шелестом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. Но однажды перед рассветом с востока подул ровный, сухой ветер.</a:t>
                      </a:r>
                      <a:endParaRPr lang="ru-RU" sz="1700" baseline="0" dirty="0">
                        <a:latin typeface="Bahnschrift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0" i="0" u="none" strike="noStrike" baseline="0" dirty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2) Исключение + </a:t>
                      </a:r>
                      <a:r>
                        <a:rPr lang="ru-RU" sz="1700" b="0" i="0" u="none" strike="noStrike" baseline="0" dirty="0" smtClean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обобщение + упрощение</a:t>
                      </a:r>
                      <a:endParaRPr lang="ru-RU" sz="1700" baseline="0" dirty="0">
                        <a:solidFill>
                          <a:srgbClr val="0070C0"/>
                        </a:solidFill>
                        <a:latin typeface="Bahnschrift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0" i="0" u="none" strike="sng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Он не ослабевал и, казалось, не крепчал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, дул </a:t>
                      </a:r>
                      <a:r>
                        <a:rPr lang="ru-RU" sz="1700" b="1" i="0" u="none" strike="noStrike" baseline="0" dirty="0" smtClean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[</a:t>
                      </a:r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утром 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и днём, вечером и </a:t>
                      </a:r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ночью</a:t>
                      </a:r>
                      <a:r>
                        <a:rPr lang="ru-RU" sz="1700" b="1" i="0" u="none" strike="noStrike" baseline="0" dirty="0" smtClean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]</a:t>
                      </a:r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 </a:t>
                      </a:r>
                      <a:r>
                        <a:rPr lang="ru-RU" sz="1700" b="0" i="0" u="none" strike="noStrike" baseline="0" dirty="0" smtClean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(= беспрестанно</a:t>
                      </a:r>
                      <a:r>
                        <a:rPr lang="ru-RU" sz="1700" b="0" i="0" u="none" strike="noStrike" baseline="0" dirty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) 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с тоскливым, </a:t>
                      </a:r>
                      <a:r>
                        <a:rPr lang="ru-RU" sz="1700" b="0" i="0" u="none" strike="sng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зловещим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 однообразием. </a:t>
                      </a:r>
                      <a:r>
                        <a:rPr lang="ru-RU" sz="1700" b="1" i="0" u="none" strike="noStrike" baseline="0" dirty="0" smtClean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[</a:t>
                      </a:r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Никакой 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прохлады не было в этом душном, горячем ветре, никакого облегчения он не </a:t>
                      </a:r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приносил</a:t>
                      </a:r>
                      <a:r>
                        <a:rPr lang="ru-RU" sz="1700" b="1" i="0" u="none" strike="noStrike" baseline="0" dirty="0" smtClean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]</a:t>
                      </a:r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 </a:t>
                      </a:r>
                      <a:r>
                        <a:rPr lang="ru-RU" sz="1700" b="0" i="0" u="none" strike="noStrike" baseline="0" dirty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(= не давая прохлады)</a:t>
                      </a:r>
                      <a:r>
                        <a:rPr lang="ru-RU" sz="1700" b="0" i="0" u="none" strike="noStrike" baseline="0" dirty="0">
                          <a:solidFill>
                            <a:schemeClr val="tx1"/>
                          </a:solidFill>
                          <a:latin typeface="Bahnschrift" pitchFamily="34" charset="0"/>
                        </a:rPr>
                        <a:t>.</a:t>
                      </a:r>
                      <a:r>
                        <a:rPr lang="ru-RU" sz="1700" b="0" i="0" u="none" strike="noStrike" baseline="0" dirty="0">
                          <a:solidFill>
                            <a:srgbClr val="FF0000"/>
                          </a:solidFill>
                          <a:latin typeface="Bahnschrift" pitchFamily="34" charset="0"/>
                        </a:rPr>
                        <a:t> 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На четвёртые сутки ветер усилился, стал нести с собой резкие песчинки и </a:t>
                      </a:r>
                      <a:r>
                        <a:rPr lang="ru-RU" sz="1700" b="0" i="0" u="none" strike="sng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почти незаметную</a:t>
                      </a:r>
                      <a:r>
                        <a:rPr lang="ru-RU" sz="1700" b="0" i="0" u="none" strike="noStrike" baseline="0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 мелкую пыль. </a:t>
                      </a:r>
                      <a:endParaRPr lang="ru-RU" sz="1700" baseline="0" dirty="0">
                        <a:latin typeface="Bahnschrift" pitchFamily="34" charset="0"/>
                      </a:endParaRPr>
                    </a:p>
                  </a:txBody>
                  <a:tcPr marL="82826" marR="82826" marT="82826" marB="82826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b="0" i="0" u="none" strike="noStrike" baseline="0" dirty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Ненадолго появлялся ветер, шевелил увядающие травы. Однажды с востока подул ровный, сухой ветер. Он дул беспрестанно, с тоскливым однообразием, не давая прохлады. На четвёртые сутки ветер усилился, стал нести с собой резкие песчинки и мелкую пыль.</a:t>
                      </a:r>
                      <a:endParaRPr lang="ru-RU" sz="1700" baseline="0" dirty="0">
                        <a:solidFill>
                          <a:srgbClr val="0070C0"/>
                        </a:solidFill>
                        <a:latin typeface="Bahnschrift" pitchFamily="34" charset="0"/>
                      </a:endParaRPr>
                    </a:p>
                  </a:txBody>
                  <a:tcPr marL="82826" marR="82826" marT="82826" marB="82826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7"/>
            <a:ext cx="8286808" cy="642941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Bahnschrift" pitchFamily="34" charset="0"/>
              </a:rPr>
              <a:t>Сжатие (проверка)</a:t>
            </a:r>
            <a:r>
              <a:rPr lang="ru-RU" sz="3200" dirty="0" smtClean="0">
                <a:latin typeface="Bahnschrift" pitchFamily="34" charset="0"/>
              </a:rPr>
              <a:t/>
            </a:r>
            <a:br>
              <a:rPr lang="ru-RU" sz="3200" dirty="0" smtClean="0">
                <a:latin typeface="Bahnschrift" pitchFamily="34" charset="0"/>
              </a:rPr>
            </a:b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928670"/>
            <a:ext cx="8429684" cy="428628"/>
          </a:xfrm>
        </p:spPr>
        <p:txBody>
          <a:bodyPr anchor="t">
            <a:noAutofit/>
          </a:bodyPr>
          <a:lstStyle/>
          <a:p>
            <a:pPr marL="457200" indent="-457200"/>
            <a:r>
              <a:rPr lang="ru-RU" dirty="0" smtClean="0">
                <a:solidFill>
                  <a:srgbClr val="0070C0"/>
                </a:solidFill>
                <a:latin typeface="Bahnschrift" pitchFamily="34" charset="0"/>
              </a:rPr>
              <a:t>3. Подсолнух</a:t>
            </a:r>
          </a:p>
          <a:p>
            <a:pPr marL="457200" indent="-457200"/>
            <a:endParaRPr lang="ru-RU" dirty="0" smtClean="0">
              <a:solidFill>
                <a:schemeClr val="tx1"/>
              </a:solidFill>
              <a:latin typeface="Bahnschrift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00034" y="1500174"/>
          <a:ext cx="8072494" cy="3571900"/>
        </p:xfrm>
        <a:graphic>
          <a:graphicData uri="http://schemas.openxmlformats.org/drawingml/2006/table">
            <a:tbl>
              <a:tblPr/>
              <a:tblGrid>
                <a:gridCol w="4710893"/>
                <a:gridCol w="3361601"/>
              </a:tblGrid>
              <a:tr h="526037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Приёмы сжатия</a:t>
                      </a:r>
                      <a:endParaRPr lang="ru-RU" sz="1800" dirty="0">
                        <a:latin typeface="Bahnschrift" pitchFamily="34" charset="0"/>
                      </a:endParaRPr>
                    </a:p>
                  </a:txBody>
                  <a:tcPr marL="87839" marR="87839" marT="87839" marB="87839" anchor="ctr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Сжатый текст</a:t>
                      </a:r>
                      <a:endParaRPr lang="ru-RU" sz="1800">
                        <a:latin typeface="Bahnschrift" pitchFamily="34" charset="0"/>
                      </a:endParaRPr>
                    </a:p>
                  </a:txBody>
                  <a:tcPr marL="87839" marR="87839" marT="87839" marB="87839" anchor="ctr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C"/>
                    </a:solidFill>
                  </a:tcPr>
                </a:tc>
              </a:tr>
              <a:tr h="3045863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Исключение + </a:t>
                      </a:r>
                      <a:r>
                        <a:rPr lang="ru-RU" sz="1800" b="0" i="0" u="none" strike="noStrike" dirty="0" smtClean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упрощение</a:t>
                      </a:r>
                      <a:endParaRPr lang="ru-RU" sz="1800" dirty="0">
                        <a:solidFill>
                          <a:srgbClr val="0070C0"/>
                        </a:solidFill>
                        <a:latin typeface="Bahnschrift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ahnschrift" pitchFamily="34" charset="0"/>
                        </a:rPr>
                        <a:t/>
                      </a:r>
                      <a:br>
                        <a:rPr lang="ru-RU" sz="1800" dirty="0">
                          <a:latin typeface="Bahnschrift" pitchFamily="34" charset="0"/>
                        </a:rPr>
                      </a:br>
                      <a:r>
                        <a:rPr lang="ru-RU" sz="1800" b="0" i="0" u="none" strike="sng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Как раз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в эти дни у балки ярко и молодо зацвёл подсолнух. </a:t>
                      </a:r>
                      <a:r>
                        <a:rPr lang="ru-RU" sz="1800" b="0" i="0" u="sng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Он расцветал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наперекор всему, словно его не касалось </a:t>
                      </a:r>
                      <a:r>
                        <a:rPr lang="ru-RU" sz="1800" b="0" i="0" u="none" strike="sng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то, что происходило в степи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: жаркое дыхание суховея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,.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 </a:t>
                      </a:r>
                      <a:r>
                        <a:rPr lang="ru-RU" sz="1800" b="0" i="0" u="sng" strike="noStrike" dirty="0" smtClean="0">
                          <a:solidFill>
                            <a:srgbClr val="000000"/>
                          </a:solidFill>
                          <a:latin typeface="Bahnschrift" pitchFamily="34" charset="0"/>
                        </a:rPr>
                        <a:t>безвременное увядание трав, неутолённая, смертная жажда пересохшей земли</a:t>
                      </a:r>
                      <a:endParaRPr lang="ru-RU" sz="1800" dirty="0">
                        <a:latin typeface="Bahnschrift" pitchFamily="34" charset="0"/>
                      </a:endParaRPr>
                    </a:p>
                  </a:txBody>
                  <a:tcPr marL="87839" marR="87839" marT="87839" marB="87839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Bahnschrift" pitchFamily="34" charset="0"/>
                        </a:rPr>
                        <a:t>В эти дни наперекор всему у балки ярко и молодо зацвёл подсолнух, словно его не касалось жаркое дыхание суховея.</a:t>
                      </a:r>
                      <a:endParaRPr lang="ru-RU" sz="1800" dirty="0">
                        <a:solidFill>
                          <a:srgbClr val="0070C0"/>
                        </a:solidFill>
                        <a:latin typeface="Bahnschrift" pitchFamily="34" charset="0"/>
                      </a:endParaRPr>
                    </a:p>
                  </a:txBody>
                  <a:tcPr marL="87839" marR="87839" marT="87839" marB="87839">
                    <a:lnL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D4D4F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357167"/>
            <a:ext cx="7772400" cy="642941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Bahnschrift SemiLight" pitchFamily="34" charset="0"/>
              </a:rPr>
              <a:t>Сжатие текста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071546"/>
            <a:ext cx="8429684" cy="5429288"/>
          </a:xfrm>
        </p:spPr>
        <p:txBody>
          <a:bodyPr anchor="t"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>Сжатый текст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	Солнце жгло немилосердно. К полудню степь превращалась в раскалённую печь. От невыносимой жары никли травы, страдали звери.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	Ненадолго появлялся ветер, шевелил увядающие травы. Однажды с востока подул ровный, сухой ветер. Он дул беспрестанно, с тоскливым однообразием, не давая прохлады. На четвёртые сутки ветер усилился, стал нести с собой резкие песчинки и мелкую пыль.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>	В эти дни наперекор всему у балки ярко и молодо зацвёл подсолнух, словно его не касалось жаркое дыхание суховея.</a:t>
            </a:r>
          </a:p>
          <a:p>
            <a:r>
              <a:rPr lang="ru-RU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Bahnschrift" pitchFamily="34" charset="0"/>
              </a:rPr>
            </a:br>
            <a:endParaRPr lang="ru-RU" dirty="0" smtClean="0">
              <a:solidFill>
                <a:schemeClr val="tx1"/>
              </a:solidFill>
              <a:latin typeface="Bahnschrift" pitchFamily="34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Bahnschrift" pitchFamily="34" charset="0"/>
              </a:rPr>
            </a:br>
            <a:endParaRPr lang="ru-RU" dirty="0" smtClean="0">
              <a:solidFill>
                <a:schemeClr val="tx1"/>
              </a:solidFill>
              <a:latin typeface="Bahnschrift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Чек-лист «10 шагов для написания сжатого изложения»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3" name="Google Shape;902;p103"/>
          <p:cNvSpPr txBox="1">
            <a:spLocks/>
          </p:cNvSpPr>
          <p:nvPr/>
        </p:nvSpPr>
        <p:spPr>
          <a:xfrm>
            <a:off x="500034" y="1428736"/>
            <a:ext cx="8286808" cy="5000660"/>
          </a:xfrm>
          <a:prstGeom prst="rect">
            <a:avLst/>
          </a:prstGeom>
        </p:spPr>
        <p:txBody>
          <a:bodyPr spcFirstLastPara="1" vert="horz" wrap="square" lIns="82450" tIns="82450" rIns="82450" bIns="82450" rtlCol="0" anchor="t" anchorCtr="0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Шаг 1. Перед включением аудиозаписи.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Приготовьтесь к прослушиванию. Положите перед собой достаточное количество листов бумаги, две-три ручки. Примите удобную позу, чтобы вам ничего не мешало и ничто вас не отвлекало.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SemiLight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Шаг 2. Первое включение аудиозаписи.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Начинайте сразу записывать текст. Записывайте ключевые слова. Сокращайте слова, делайте между ними пробелы. Лучше писать через строчку, чтобы потом было удобно дописывать и править. Обращайте внимание на те места, в которых диктор делает особенно длинные паузы: они подскажут вам границы между абзацами.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SemiLight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Шаг 3. Перерыв между включениями аудиозаписи.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Перечитайте свои записи и допишите сокращения, вставьте в пропуски слова, которые запомнили.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Чек-лист «10 шагов для написания сжатого изложения»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3" name="Google Shape;902;p103"/>
          <p:cNvSpPr txBox="1">
            <a:spLocks/>
          </p:cNvSpPr>
          <p:nvPr/>
        </p:nvSpPr>
        <p:spPr>
          <a:xfrm>
            <a:off x="500034" y="1428736"/>
            <a:ext cx="8286808" cy="5000660"/>
          </a:xfrm>
          <a:prstGeom prst="rect">
            <a:avLst/>
          </a:prstGeom>
        </p:spPr>
        <p:txBody>
          <a:bodyPr spcFirstLastPara="1" vert="horz" wrap="square" lIns="82450" tIns="82450" rIns="82450" bIns="82450" rtlCol="0" anchor="t" anchorCtr="0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9230"/>
              <a:buFont typeface="Arial"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Шаг 4. Второе включение аудиозаписи.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9230"/>
              <a:buFont typeface="Arial"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Вписывайте в оставленные пробелы то, что не записали в первый раз. Проверьте, верно ли вы отметили абзацы.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9230"/>
              <a:buFont typeface="Arial"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SemiLight" pitchFamily="34" charset="0"/>
              <a:ea typeface="+mj-ea"/>
              <a:cs typeface="+mj-cs"/>
            </a:endParaRPr>
          </a:p>
          <a:p>
            <a:pPr>
              <a:buClr>
                <a:schemeClr val="dk1"/>
              </a:buClr>
              <a:buSzPct val="69230"/>
            </a:pPr>
            <a:r>
              <a:rPr lang="ru-RU" sz="2100" dirty="0">
                <a:solidFill>
                  <a:schemeClr val="accent6">
                    <a:lumMod val="75000"/>
                  </a:schemeClr>
                </a:solidFill>
                <a:latin typeface="Bahnschrift SemiLight" pitchFamily="34" charset="0"/>
                <a:ea typeface="+mj-ea"/>
                <a:cs typeface="+mj-cs"/>
              </a:rPr>
              <a:t>Шаг 5. После второго прочтения.</a:t>
            </a:r>
          </a:p>
          <a:p>
            <a:pPr>
              <a:buClr>
                <a:schemeClr val="dk1"/>
              </a:buClr>
              <a:buSzPct val="69230"/>
            </a:pPr>
            <a:r>
              <a:rPr lang="ru-RU" sz="2100" dirty="0">
                <a:latin typeface="Bahnschrift SemiLight" pitchFamily="34" charset="0"/>
                <a:ea typeface="+mj-ea"/>
                <a:cs typeface="+mj-cs"/>
              </a:rPr>
              <a:t>Проведите корректировку своих записей. Вставьте недостающие слова, разделите мысли на предложения, проставьте точки, запятые, обозначьте границы абзацев.</a:t>
            </a:r>
          </a:p>
          <a:p>
            <a:pPr>
              <a:buClr>
                <a:schemeClr val="dk1"/>
              </a:buClr>
              <a:buSzPct val="69230"/>
            </a:pPr>
            <a:endParaRPr lang="ru-RU" sz="2100" dirty="0">
              <a:latin typeface="Bahnschrift SemiLight" pitchFamily="34" charset="0"/>
              <a:ea typeface="+mj-ea"/>
              <a:cs typeface="+mj-cs"/>
            </a:endParaRPr>
          </a:p>
          <a:p>
            <a:pPr>
              <a:buClr>
                <a:schemeClr val="dk1"/>
              </a:buClr>
              <a:buSzPct val="69230"/>
            </a:pPr>
            <a:r>
              <a:rPr lang="ru-RU" sz="2100" dirty="0">
                <a:solidFill>
                  <a:schemeClr val="accent6">
                    <a:lumMod val="75000"/>
                  </a:schemeClr>
                </a:solidFill>
                <a:latin typeface="Bahnschrift SemiLight" pitchFamily="34" charset="0"/>
                <a:ea typeface="+mj-ea"/>
                <a:cs typeface="+mj-cs"/>
              </a:rPr>
              <a:t>Шаг 6. Написание черновика.</a:t>
            </a:r>
          </a:p>
          <a:p>
            <a:pPr>
              <a:buClr>
                <a:schemeClr val="dk1"/>
              </a:buClr>
              <a:buSzPct val="69230"/>
            </a:pPr>
            <a:r>
              <a:rPr lang="ru-RU" sz="2100" dirty="0">
                <a:latin typeface="Bahnschrift SemiLight" pitchFamily="34" charset="0"/>
                <a:ea typeface="+mj-ea"/>
                <a:cs typeface="+mj-cs"/>
              </a:rPr>
              <a:t>Перепишите всё, что </a:t>
            </a:r>
            <a:r>
              <a:rPr lang="ru-RU" sz="2100" dirty="0" smtClean="0">
                <a:latin typeface="Bahnschrift SemiLight" pitchFamily="34" charset="0"/>
                <a:ea typeface="+mj-ea"/>
                <a:cs typeface="+mj-cs"/>
              </a:rPr>
              <a:t>записали, </a:t>
            </a:r>
            <a:r>
              <a:rPr lang="ru-RU" sz="2100" dirty="0">
                <a:latin typeface="Bahnschrift SemiLight" pitchFamily="34" charset="0"/>
                <a:ea typeface="+mj-ea"/>
                <a:cs typeface="+mj-cs"/>
              </a:rPr>
              <a:t>на новый лист так, чтобы у вас получился связный текст, состоящий из трёх абзацев. Если вы не услышали паузы, которые делал диктор, разделите текст на части сами. Помните: абзац — это </a:t>
            </a:r>
            <a:r>
              <a:rPr lang="ru-RU" sz="2100" dirty="0" err="1">
                <a:latin typeface="Bahnschrift SemiLight" pitchFamily="34" charset="0"/>
                <a:ea typeface="+mj-ea"/>
                <a:cs typeface="+mj-cs"/>
              </a:rPr>
              <a:t>микротема</a:t>
            </a:r>
            <a:r>
              <a:rPr lang="ru-RU" sz="2100" dirty="0">
                <a:latin typeface="Bahnschrift SemiLight" pitchFamily="34" charset="0"/>
                <a:ea typeface="+mj-ea"/>
                <a:cs typeface="+mj-cs"/>
              </a:rPr>
              <a:t>, одна законченная мысль.</a:t>
            </a: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SemiLight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Чек-лист «10 шагов для написания сжатого изложения»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3" name="Google Shape;902;p103"/>
          <p:cNvSpPr txBox="1">
            <a:spLocks/>
          </p:cNvSpPr>
          <p:nvPr/>
        </p:nvSpPr>
        <p:spPr>
          <a:xfrm>
            <a:off x="500034" y="1428736"/>
            <a:ext cx="8286808" cy="5000660"/>
          </a:xfrm>
          <a:prstGeom prst="rect">
            <a:avLst/>
          </a:prstGeom>
        </p:spPr>
        <p:txBody>
          <a:bodyPr spcFirstLastPara="1" vert="horz" wrap="square" lIns="82450" tIns="82450" rIns="82450" bIns="82450" rtlCol="0" anchor="t" anchorCtr="0">
            <a:normAutofit fontScale="97500"/>
          </a:bodyPr>
          <a:lstStyle/>
          <a:p>
            <a:pPr lvl="0">
              <a:buClr>
                <a:schemeClr val="dk1"/>
              </a:buClr>
              <a:buSzPct val="69230"/>
            </a:pPr>
            <a:r>
              <a:rPr lang="ru-RU" sz="2100" dirty="0">
                <a:solidFill>
                  <a:schemeClr val="accent6">
                    <a:lumMod val="75000"/>
                  </a:schemeClr>
                </a:solidFill>
                <a:latin typeface="Bahnschrift SemiLight" pitchFamily="34" charset="0"/>
                <a:ea typeface="+mj-ea"/>
                <a:cs typeface="+mj-cs"/>
              </a:rPr>
              <a:t>Шаг 7. Сжатие текста</a:t>
            </a:r>
          </a:p>
          <a:p>
            <a:pPr lvl="0">
              <a:buClr>
                <a:schemeClr val="dk1"/>
              </a:buClr>
              <a:buSzPct val="69230"/>
            </a:pPr>
            <a:r>
              <a:rPr lang="ru-RU" sz="2100" dirty="0">
                <a:latin typeface="Bahnschrift SemiLight" pitchFamily="34" charset="0"/>
                <a:ea typeface="+mj-ea"/>
                <a:cs typeface="+mj-cs"/>
              </a:rPr>
              <a:t>Внимательно прочитайте получившийся текст, выделите в нём главное и второстепенное. Сократите текст, используя один или несколько приёмов сжатия. Помните: сжатие должно быть в каждом абзаце</a:t>
            </a:r>
            <a:r>
              <a:rPr lang="ru-RU" sz="2100" dirty="0" smtClean="0">
                <a:latin typeface="Bahnschrift SemiLight" pitchFamily="34" charset="0"/>
                <a:ea typeface="+mj-ea"/>
                <a:cs typeface="+mj-cs"/>
              </a:rPr>
              <a:t>!</a:t>
            </a:r>
          </a:p>
          <a:p>
            <a:pPr lvl="0">
              <a:buClr>
                <a:schemeClr val="dk1"/>
              </a:buClr>
              <a:buSzPct val="69230"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Bahnschrift SemiLight" pitchFamily="34" charset="0"/>
              <a:ea typeface="+mj-ea"/>
              <a:cs typeface="+mj-cs"/>
            </a:endParaRPr>
          </a:p>
          <a:p>
            <a:pPr>
              <a:buClr>
                <a:schemeClr val="dk1"/>
              </a:buClr>
              <a:buSzPct val="69230"/>
            </a:pPr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Bahnschrift SemiLight" pitchFamily="34" charset="0"/>
                <a:ea typeface="+mj-ea"/>
                <a:cs typeface="+mj-cs"/>
              </a:rPr>
              <a:t>Шаг 8. Написание второго черновика.</a:t>
            </a:r>
          </a:p>
          <a:p>
            <a:pPr>
              <a:buClr>
                <a:schemeClr val="dk1"/>
              </a:buClr>
              <a:buSzPct val="69230"/>
            </a:pPr>
            <a:r>
              <a:rPr lang="ru-RU" sz="2100" dirty="0" smtClean="0">
                <a:latin typeface="Bahnschrift SemiLight" pitchFamily="34" charset="0"/>
                <a:ea typeface="+mj-ea"/>
                <a:cs typeface="+mj-cs"/>
              </a:rPr>
              <a:t>Перепишите сжатый текст. Проверьте, выделены ли в нём абзацы, все ли части и предложения логически связаны между собой, нет ли в нём повторов. Подсчитайте количество слов. Их не должно быть меньше 70. Если слов больше 110, то, возможно, вы недостаточно сжали текст.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Чек-лист «10 шагов для написания сжатого изложения»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3" name="Google Shape;902;p103"/>
          <p:cNvSpPr txBox="1">
            <a:spLocks/>
          </p:cNvSpPr>
          <p:nvPr/>
        </p:nvSpPr>
        <p:spPr>
          <a:xfrm>
            <a:off x="500034" y="1428736"/>
            <a:ext cx="8286808" cy="5000660"/>
          </a:xfrm>
          <a:prstGeom prst="rect">
            <a:avLst/>
          </a:prstGeom>
        </p:spPr>
        <p:txBody>
          <a:bodyPr spcFirstLastPara="1" vert="horz" wrap="square" lIns="82450" tIns="82450" rIns="82450" bIns="82450" rtlCol="0" anchor="t" anchorCtr="0">
            <a:normAutofit fontScale="97500"/>
          </a:bodyPr>
          <a:lstStyle/>
          <a:p>
            <a:pPr lvl="0">
              <a:buClr>
                <a:schemeClr val="dk1"/>
              </a:buClr>
              <a:buSzPct val="69230"/>
            </a:pPr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Bahnschrift SemiLight" pitchFamily="34" charset="0"/>
                <a:ea typeface="+mj-ea"/>
                <a:cs typeface="+mj-cs"/>
              </a:rPr>
              <a:t>Шаг 9. Проверка.</a:t>
            </a:r>
          </a:p>
          <a:p>
            <a:pPr lvl="0">
              <a:buClr>
                <a:schemeClr val="dk1"/>
              </a:buClr>
              <a:buSzPct val="69230"/>
            </a:pPr>
            <a:r>
              <a:rPr lang="ru-RU" sz="2100" dirty="0" smtClean="0">
                <a:latin typeface="Bahnschrift SemiLight" pitchFamily="34" charset="0"/>
                <a:ea typeface="+mj-ea"/>
                <a:cs typeface="+mj-cs"/>
              </a:rPr>
              <a:t>Проверьте правописание слов по орфографическому словарю. Если сомневаетесь в постановке знаков препинания, то сделайте графический разбор предложений и проанализируйте их структуру. Слишком длинные предложения лучше заменить более короткими.</a:t>
            </a:r>
          </a:p>
          <a:p>
            <a:pPr lvl="0">
              <a:buClr>
                <a:schemeClr val="dk1"/>
              </a:buClr>
              <a:buSzPct val="69230"/>
            </a:pPr>
            <a:endParaRPr lang="ru-RU" sz="2100" dirty="0" smtClean="0">
              <a:solidFill>
                <a:schemeClr val="accent6">
                  <a:lumMod val="75000"/>
                </a:schemeClr>
              </a:solidFill>
              <a:latin typeface="Bahnschrift SemiLight" pitchFamily="34" charset="0"/>
              <a:ea typeface="+mj-ea"/>
              <a:cs typeface="+mj-cs"/>
            </a:endParaRPr>
          </a:p>
          <a:p>
            <a:pPr lvl="0">
              <a:buClr>
                <a:schemeClr val="dk1"/>
              </a:buClr>
              <a:buSzPct val="69230"/>
            </a:pPr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  <a:latin typeface="Bahnschrift SemiLight" pitchFamily="34" charset="0"/>
                <a:ea typeface="+mj-ea"/>
                <a:cs typeface="+mj-cs"/>
              </a:rPr>
              <a:t>Шаг 10. Чистовик.</a:t>
            </a:r>
          </a:p>
          <a:p>
            <a:pPr lvl="0">
              <a:buClr>
                <a:schemeClr val="dk1"/>
              </a:buClr>
              <a:buSzPct val="69230"/>
            </a:pPr>
            <a:r>
              <a:rPr lang="ru-RU" sz="2100" dirty="0" smtClean="0">
                <a:latin typeface="Bahnschrift SemiLight" pitchFamily="34" charset="0"/>
                <a:ea typeface="+mj-ea"/>
                <a:cs typeface="+mj-cs"/>
              </a:rPr>
              <a:t>Перепишите изложение на чистовик аккуратно и разборчиво. В начале абзацев делайте такие отступы, чтобы их было чётко видно. Ни в коем случае не выходите за границы полей. Ещё раз всё перечитайте и перепроверьте.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96908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Что нужно уметь, чтобы написать сжатое изложение?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4" name="Google Shape;1955;p208"/>
          <p:cNvSpPr txBox="1">
            <a:spLocks/>
          </p:cNvSpPr>
          <p:nvPr/>
        </p:nvSpPr>
        <p:spPr>
          <a:xfrm>
            <a:off x="370588" y="2428868"/>
            <a:ext cx="1786200" cy="168199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144000" tIns="91425" rIns="91425" bIns="91425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lt1"/>
                </a:highlight>
                <a:uLnTx/>
                <a:uFillTx/>
                <a:latin typeface="Bahnschrift SemiLight" pitchFamily="34" charset="0"/>
              </a:rPr>
              <a:t>слушать текст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SemiLight" pitchFamily="34" charset="0"/>
            </a:endParaRPr>
          </a:p>
        </p:txBody>
      </p:sp>
      <p:sp>
        <p:nvSpPr>
          <p:cNvPr id="5" name="Google Shape;1956;p208"/>
          <p:cNvSpPr txBox="1">
            <a:spLocks/>
          </p:cNvSpPr>
          <p:nvPr/>
        </p:nvSpPr>
        <p:spPr>
          <a:xfrm>
            <a:off x="360000" y="1548274"/>
            <a:ext cx="8208000" cy="522867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</a:rPr>
              <a:t>Нужно уметь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SemiLight" pitchFamily="34" charset="0"/>
            </a:endParaRPr>
          </a:p>
        </p:txBody>
      </p:sp>
      <p:sp>
        <p:nvSpPr>
          <p:cNvPr id="6" name="Google Shape;1957;p208"/>
          <p:cNvSpPr txBox="1">
            <a:spLocks/>
          </p:cNvSpPr>
          <p:nvPr/>
        </p:nvSpPr>
        <p:spPr>
          <a:xfrm>
            <a:off x="6792388" y="2428868"/>
            <a:ext cx="1786200" cy="168199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144000" tIns="91425" rIns="91425" bIns="91425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lt1"/>
                </a:highlight>
                <a:uLnTx/>
                <a:uFillTx/>
                <a:latin typeface="Bahnschrift SemiLight" pitchFamily="34" charset="0"/>
              </a:rPr>
              <a:t>знать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lt1"/>
                </a:highlight>
                <a:uLnTx/>
                <a:uFillTx/>
                <a:latin typeface="Bahnschrift SemiLight" pitchFamily="34" charset="0"/>
              </a:rPr>
              <a:t>и применять приёмы сжатия текста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SemiLight" pitchFamily="34" charset="0"/>
            </a:endParaRPr>
          </a:p>
        </p:txBody>
      </p:sp>
      <p:sp>
        <p:nvSpPr>
          <p:cNvPr id="7" name="Google Shape;1958;p208"/>
          <p:cNvSpPr txBox="1">
            <a:spLocks/>
          </p:cNvSpPr>
          <p:nvPr/>
        </p:nvSpPr>
        <p:spPr>
          <a:xfrm>
            <a:off x="4643438" y="2428868"/>
            <a:ext cx="1786200" cy="168199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144000" tIns="91425" rIns="91425" bIns="91425" anchor="ctr" anchorCtr="0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lt1"/>
                </a:highlight>
                <a:uLnTx/>
                <a:uFillTx/>
                <a:latin typeface="Bahnschrift SemiLight" pitchFamily="34" charset="0"/>
              </a:rPr>
              <a:t>составлять связные предложения с опорой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lt1"/>
                </a:highlight>
                <a:uLnTx/>
                <a:uFillTx/>
                <a:latin typeface="Bahnschrift SemiLight" pitchFamily="34" charset="0"/>
              </a:rPr>
              <a:t>на ключевые слова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SemiLight" pitchFamily="34" charset="0"/>
            </a:endParaRPr>
          </a:p>
        </p:txBody>
      </p:sp>
      <p:sp>
        <p:nvSpPr>
          <p:cNvPr id="8" name="Google Shape;1959;p208"/>
          <p:cNvSpPr txBox="1">
            <a:spLocks/>
          </p:cNvSpPr>
          <p:nvPr/>
        </p:nvSpPr>
        <p:spPr>
          <a:xfrm>
            <a:off x="2494488" y="2428868"/>
            <a:ext cx="1786200" cy="168199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144000" tIns="91425" rIns="91425" bIns="91425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lt1"/>
                </a:highlight>
                <a:uLnTx/>
                <a:uFillTx/>
                <a:latin typeface="Bahnschrift SemiLight" pitchFamily="34" charset="0"/>
              </a:rPr>
              <a:t>выделять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lt1"/>
                </a:highlight>
                <a:uLnTx/>
                <a:uFillTx/>
                <a:latin typeface="Bahnschrift SemiLight" pitchFamily="34" charset="0"/>
              </a:rPr>
              <a:t>микротемы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lt1"/>
                </a:highlight>
                <a:uLnTx/>
                <a:uFillTx/>
                <a:latin typeface="Bahnschrift SemiLight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lt1"/>
                </a:highlight>
                <a:uLnTx/>
                <a:uFillTx/>
                <a:latin typeface="Bahnschrift SemiLight" pitchFamily="34" charset="0"/>
              </a:rPr>
              <a:t>и ключевые слова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SemiLight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0" name="Google Shape;1970;p209"/>
          <p:cNvSpPr txBox="1">
            <a:spLocks noGrp="1"/>
          </p:cNvSpPr>
          <p:nvPr>
            <p:ph type="title"/>
          </p:nvPr>
        </p:nvSpPr>
        <p:spPr>
          <a:xfrm>
            <a:off x="360000" y="359997"/>
            <a:ext cx="8424000" cy="471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 b="1" dirty="0">
                <a:solidFill>
                  <a:srgbClr val="0070C0"/>
                </a:solidFill>
                <a:latin typeface="Bahnschrift SemiLight" pitchFamily="34" charset="0"/>
              </a:rPr>
              <a:t>Работа над </a:t>
            </a:r>
            <a:r>
              <a:rPr lang="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изложением</a:t>
            </a:r>
            <a:endParaRPr sz="3200" b="1">
              <a:solidFill>
                <a:srgbClr val="0070C0"/>
              </a:solidFill>
              <a:latin typeface="Bahnschrift SemiLight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Bahnschrift SemiLight" pitchFamily="34" charset="0"/>
            </a:endParaRPr>
          </a:p>
        </p:txBody>
      </p:sp>
      <p:sp>
        <p:nvSpPr>
          <p:cNvPr id="1971" name="Google Shape;1971;p209"/>
          <p:cNvSpPr txBox="1">
            <a:spLocks noGrp="1"/>
          </p:cNvSpPr>
          <p:nvPr>
            <p:ph type="title" idx="2"/>
          </p:nvPr>
        </p:nvSpPr>
        <p:spPr>
          <a:xfrm>
            <a:off x="428596" y="1142984"/>
            <a:ext cx="8424000" cy="36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>
                <a:solidFill>
                  <a:schemeClr val="accent6">
                    <a:lumMod val="75000"/>
                  </a:schemeClr>
                </a:solidFill>
                <a:latin typeface="Bahnschrift SemiLight" pitchFamily="34" charset="0"/>
              </a:rPr>
              <a:t>Тема</a:t>
            </a:r>
            <a:r>
              <a:rPr lang="ru" dirty="0">
                <a:solidFill>
                  <a:schemeClr val="dk1"/>
                </a:solidFill>
                <a:latin typeface="Bahnschrift SemiLight" pitchFamily="34" charset="0"/>
              </a:rPr>
              <a:t> — это то, о чём говорится в тексте.</a:t>
            </a:r>
            <a:endParaRPr>
              <a:latin typeface="Bahnschrift SemiLight" pitchFamily="34" charset="0"/>
            </a:endParaRPr>
          </a:p>
        </p:txBody>
      </p:sp>
      <p:sp>
        <p:nvSpPr>
          <p:cNvPr id="1972" name="Google Shape;1972;p209"/>
          <p:cNvSpPr txBox="1">
            <a:spLocks noGrp="1"/>
          </p:cNvSpPr>
          <p:nvPr>
            <p:ph type="subTitle" idx="8"/>
          </p:nvPr>
        </p:nvSpPr>
        <p:spPr>
          <a:xfrm>
            <a:off x="428596" y="2071678"/>
            <a:ext cx="8424000" cy="441300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400"/>
              </a:spcAft>
              <a:buNone/>
            </a:pPr>
            <a:r>
              <a:rPr lang="ru" sz="2000" dirty="0">
                <a:latin typeface="Bahnschrift SemiLight" pitchFamily="34" charset="0"/>
              </a:rPr>
              <a:t>Тема</a:t>
            </a:r>
            <a:endParaRPr sz="2000">
              <a:latin typeface="Bahnschrift SemiLight" pitchFamily="34" charset="0"/>
            </a:endParaRPr>
          </a:p>
        </p:txBody>
      </p:sp>
      <p:sp>
        <p:nvSpPr>
          <p:cNvPr id="1973" name="Google Shape;1973;p209"/>
          <p:cNvSpPr txBox="1">
            <a:spLocks noGrp="1"/>
          </p:cNvSpPr>
          <p:nvPr>
            <p:ph type="subTitle" idx="3"/>
          </p:nvPr>
        </p:nvSpPr>
        <p:spPr>
          <a:xfrm>
            <a:off x="428596" y="2842653"/>
            <a:ext cx="2683800" cy="1870500"/>
          </a:xfrm>
          <a:prstGeom prst="rect">
            <a:avLst/>
          </a:prstGeom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44000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dirty="0">
                <a:latin typeface="Bahnschrift SemiLight" pitchFamily="34" charset="0"/>
              </a:rPr>
              <a:t>Микротема 1</a:t>
            </a:r>
            <a:endParaRPr sz="2000">
              <a:latin typeface="Bahnschrift SemiLight" pitchFamily="34" charset="0"/>
            </a:endParaRPr>
          </a:p>
          <a:p>
            <a:pPr marL="0" lvl="0" indent="0" algn="l" rtl="0">
              <a:spcBef>
                <a:spcPts val="400"/>
              </a:spcBef>
              <a:spcAft>
                <a:spcPts val="400"/>
              </a:spcAft>
              <a:buNone/>
            </a:pPr>
            <a:endParaRPr sz="2000">
              <a:latin typeface="Bahnschrift SemiLight" pitchFamily="34" charset="0"/>
            </a:endParaRPr>
          </a:p>
        </p:txBody>
      </p:sp>
      <p:sp>
        <p:nvSpPr>
          <p:cNvPr id="1974" name="Google Shape;1974;p209"/>
          <p:cNvSpPr txBox="1">
            <a:spLocks noGrp="1"/>
          </p:cNvSpPr>
          <p:nvPr>
            <p:ph type="subTitle" idx="3"/>
          </p:nvPr>
        </p:nvSpPr>
        <p:spPr>
          <a:xfrm>
            <a:off x="3298696" y="2842653"/>
            <a:ext cx="2683800" cy="1870500"/>
          </a:xfrm>
          <a:prstGeom prst="rect">
            <a:avLst/>
          </a:prstGeom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44000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dirty="0">
                <a:latin typeface="Bahnschrift SemiLight" pitchFamily="34" charset="0"/>
              </a:rPr>
              <a:t>Микротема 2</a:t>
            </a:r>
            <a:endParaRPr sz="2000">
              <a:latin typeface="Bahnschrift SemiLight" pitchFamily="34" charset="0"/>
            </a:endParaRPr>
          </a:p>
          <a:p>
            <a:pPr marL="0" lvl="0" indent="0" algn="l" rtl="0">
              <a:spcBef>
                <a:spcPts val="400"/>
              </a:spcBef>
              <a:spcAft>
                <a:spcPts val="400"/>
              </a:spcAft>
              <a:buNone/>
            </a:pPr>
            <a:endParaRPr sz="2000">
              <a:latin typeface="Bahnschrift SemiLight" pitchFamily="34" charset="0"/>
            </a:endParaRPr>
          </a:p>
        </p:txBody>
      </p:sp>
      <p:sp>
        <p:nvSpPr>
          <p:cNvPr id="1975" name="Google Shape;1975;p209"/>
          <p:cNvSpPr txBox="1">
            <a:spLocks noGrp="1"/>
          </p:cNvSpPr>
          <p:nvPr>
            <p:ph type="subTitle" idx="3"/>
          </p:nvPr>
        </p:nvSpPr>
        <p:spPr>
          <a:xfrm>
            <a:off x="6168796" y="2842653"/>
            <a:ext cx="2683800" cy="1870500"/>
          </a:xfrm>
          <a:prstGeom prst="rect">
            <a:avLst/>
          </a:prstGeom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44000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latin typeface="Bahnschrift SemiLight" pitchFamily="34" charset="0"/>
              </a:rPr>
              <a:t>Микротема 3</a:t>
            </a:r>
            <a:endParaRPr sz="2000">
              <a:latin typeface="Bahnschrift SemiLight" pitchFamily="34" charset="0"/>
            </a:endParaRPr>
          </a:p>
          <a:p>
            <a:pPr marL="0" lvl="0" indent="0" algn="l" rtl="0">
              <a:spcBef>
                <a:spcPts val="400"/>
              </a:spcBef>
              <a:spcAft>
                <a:spcPts val="400"/>
              </a:spcAft>
              <a:buNone/>
            </a:pPr>
            <a:endParaRPr sz="2000">
              <a:latin typeface="Bahnschrift SemiLight" pitchFamily="34" charset="0"/>
            </a:endParaRPr>
          </a:p>
        </p:txBody>
      </p:sp>
      <p:cxnSp>
        <p:nvCxnSpPr>
          <p:cNvPr id="1976" name="Google Shape;1976;p209"/>
          <p:cNvCxnSpPr/>
          <p:nvPr/>
        </p:nvCxnSpPr>
        <p:spPr>
          <a:xfrm>
            <a:off x="4640596" y="2512953"/>
            <a:ext cx="0" cy="3297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7" name="Google Shape;1977;p209"/>
          <p:cNvCxnSpPr/>
          <p:nvPr/>
        </p:nvCxnSpPr>
        <p:spPr>
          <a:xfrm>
            <a:off x="7510696" y="2512953"/>
            <a:ext cx="0" cy="3297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8" name="Google Shape;1978;p209"/>
          <p:cNvCxnSpPr/>
          <p:nvPr/>
        </p:nvCxnSpPr>
        <p:spPr>
          <a:xfrm>
            <a:off x="1770496" y="2512953"/>
            <a:ext cx="0" cy="3297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79" name="Google Shape;1979;p209"/>
          <p:cNvCxnSpPr/>
          <p:nvPr/>
        </p:nvCxnSpPr>
        <p:spPr>
          <a:xfrm>
            <a:off x="1788421" y="2526878"/>
            <a:ext cx="5733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80" name="Google Shape;1980;p209"/>
          <p:cNvSpPr txBox="1">
            <a:spLocks noGrp="1"/>
          </p:cNvSpPr>
          <p:nvPr>
            <p:ph type="subTitle" idx="8"/>
          </p:nvPr>
        </p:nvSpPr>
        <p:spPr>
          <a:xfrm>
            <a:off x="443371" y="5156703"/>
            <a:ext cx="8424000" cy="705600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400"/>
              </a:spcAft>
              <a:buNone/>
            </a:pPr>
            <a:r>
              <a:rPr lang="ru" sz="2000" b="0" dirty="0">
                <a:latin typeface="Bahnschrift SemiLight" pitchFamily="34" charset="0"/>
              </a:rPr>
              <a:t>Каждая отражает лишь</a:t>
            </a:r>
            <a:r>
              <a:rPr lang="ru" sz="2000" dirty="0">
                <a:latin typeface="Bahnschrift SemiLight" pitchFamily="34" charset="0"/>
              </a:rPr>
              <a:t> часть</a:t>
            </a:r>
            <a:r>
              <a:rPr lang="ru" sz="2000" b="0" dirty="0">
                <a:latin typeface="Bahnschrift SemiLight" pitchFamily="34" charset="0"/>
              </a:rPr>
              <a:t> общей</a:t>
            </a:r>
            <a:r>
              <a:rPr lang="ru" sz="2000" dirty="0">
                <a:latin typeface="Bahnschrift SemiLight" pitchFamily="34" charset="0"/>
              </a:rPr>
              <a:t> темы</a:t>
            </a:r>
            <a:endParaRPr sz="2000">
              <a:latin typeface="Bahnschrift SemiLight" pitchFamily="34" charset="0"/>
            </a:endParaRPr>
          </a:p>
        </p:txBody>
      </p:sp>
      <p:cxnSp>
        <p:nvCxnSpPr>
          <p:cNvPr id="1981" name="Google Shape;1981;p209"/>
          <p:cNvCxnSpPr>
            <a:endCxn id="1973" idx="2"/>
          </p:cNvCxnSpPr>
          <p:nvPr/>
        </p:nvCxnSpPr>
        <p:spPr>
          <a:xfrm rot="10800000" flipH="1">
            <a:off x="1767796" y="4713153"/>
            <a:ext cx="2700" cy="443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2" name="Google Shape;1982;p209"/>
          <p:cNvCxnSpPr>
            <a:stCxn id="1980" idx="0"/>
            <a:endCxn id="1974" idx="2"/>
          </p:cNvCxnSpPr>
          <p:nvPr/>
        </p:nvCxnSpPr>
        <p:spPr>
          <a:xfrm rot="10800000">
            <a:off x="4640671" y="4713303"/>
            <a:ext cx="14700" cy="443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83" name="Google Shape;1983;p209"/>
          <p:cNvCxnSpPr>
            <a:endCxn id="1975" idx="2"/>
          </p:cNvCxnSpPr>
          <p:nvPr/>
        </p:nvCxnSpPr>
        <p:spPr>
          <a:xfrm rot="10800000">
            <a:off x="7510696" y="4713153"/>
            <a:ext cx="0" cy="443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Организационные особенности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4" name="Google Shape;896;p102"/>
          <p:cNvSpPr txBox="1">
            <a:spLocks/>
          </p:cNvSpPr>
          <p:nvPr/>
        </p:nvSpPr>
        <p:spPr>
          <a:xfrm>
            <a:off x="428596" y="1142984"/>
            <a:ext cx="8215370" cy="5214974"/>
          </a:xfrm>
          <a:prstGeom prst="rect">
            <a:avLst/>
          </a:prstGeom>
        </p:spPr>
        <p:txBody>
          <a:bodyPr spcFirstLastPara="1" vert="horz" wrap="square" lIns="82450" tIns="82450" rIns="82450" bIns="82450" rtlCol="0" anchor="t" anchorCtr="0">
            <a:normAutofit fontScale="60000" lnSpcReduction="20000"/>
          </a:bodyPr>
          <a:lstStyle/>
          <a:p>
            <a:pPr marL="457200" marR="0" lvl="0" indent="-32575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0000"/>
              <a:buFontTx/>
              <a:buChar char="●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Текст для изложения даётся в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аудиозаписи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. Его читает диктор (артист). </a:t>
            </a:r>
          </a:p>
          <a:p>
            <a:pPr marL="457200" marR="0" lvl="0" indent="-32575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0000"/>
              <a:buFontTx/>
              <a:buChar char="●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Объем текста — около 150 слов. Состоит он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из трёх абзацев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. </a:t>
            </a:r>
          </a:p>
          <a:p>
            <a:pPr marL="457200" marR="0" lvl="0" indent="-32575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0000"/>
              <a:buFontTx/>
              <a:buChar char="●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Аудиозапись на экзамене включают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дважды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: первый раз — для ознакомления, второй раз — для закрепления услышанного. </a:t>
            </a:r>
          </a:p>
          <a:p>
            <a:pPr marL="457200" marR="0" lvl="0" indent="-32575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0000"/>
              <a:buFontTx/>
              <a:buChar char="●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Длится запись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2,5–3 минуты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. </a:t>
            </a:r>
          </a:p>
          <a:p>
            <a:pPr marL="457200" marR="0" lvl="0" indent="-32575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0000"/>
              <a:buFontTx/>
              <a:buChar char="●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Между чтениями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даётся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732B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5 минут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, чтобы осмыслить текст и поработать с заметками в черновике. </a:t>
            </a:r>
          </a:p>
          <a:p>
            <a:pPr marL="457200" marR="0" lvl="0" indent="-32575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0000"/>
              <a:buFontTx/>
              <a:buChar char="●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SemiLight" pitchFamily="34" charset="0"/>
                <a:ea typeface="+mj-ea"/>
                <a:cs typeface="+mj-cs"/>
              </a:rPr>
              <a:t>После второго прослушивания экзаменуемые начинают писать изложение.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" pitchFamily="34" charset="0"/>
              </a:rPr>
              <a:t>Информация в тексте</a:t>
            </a:r>
            <a:endParaRPr lang="ru-RU" sz="3200" b="1" dirty="0">
              <a:solidFill>
                <a:srgbClr val="0070C0"/>
              </a:solidFill>
              <a:latin typeface="Bahnschrift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86050" y="1071546"/>
            <a:ext cx="3357586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Информация</a:t>
            </a:r>
            <a:endParaRPr lang="ru-RU" sz="2400" dirty="0">
              <a:latin typeface="Bahnschrift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42976" y="1928802"/>
            <a:ext cx="2428892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Главная </a:t>
            </a:r>
            <a:endParaRPr lang="ru-RU" sz="2400" dirty="0">
              <a:latin typeface="Bahnschrift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86380" y="1928802"/>
            <a:ext cx="2643206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Bahnschrift" pitchFamily="34" charset="0"/>
              </a:rPr>
              <a:t>Второстепенная </a:t>
            </a:r>
            <a:endParaRPr lang="ru-RU" sz="2400" dirty="0">
              <a:latin typeface="Bahnschrift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42976" y="2928934"/>
            <a:ext cx="2428892" cy="17145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000" dirty="0" smtClean="0">
                <a:latin typeface="Bahnschrift" pitchFamily="34" charset="0"/>
              </a:rPr>
              <a:t>та, без которой не был бы понятен авторский замысел (ключевые слова)</a:t>
            </a:r>
            <a:endParaRPr lang="ru-RU" sz="2000" dirty="0">
              <a:latin typeface="Bahnschrift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43504" y="2928934"/>
            <a:ext cx="3000396" cy="30718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Bahnschrift" pitchFamily="34" charset="0"/>
              </a:rPr>
              <a:t> повторы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Bahnschrift" pitchFamily="34" charset="0"/>
              </a:rPr>
              <a:t> подробности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Bahnschrift" pitchFamily="34" charset="0"/>
              </a:rPr>
              <a:t> детали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Bahnschrift" pitchFamily="34" charset="0"/>
              </a:rPr>
              <a:t> примеры </a:t>
            </a:r>
          </a:p>
          <a:p>
            <a:pPr fontAlgn="base"/>
            <a:r>
              <a:rPr lang="ru-RU" sz="2000" dirty="0" smtClean="0">
                <a:solidFill>
                  <a:srgbClr val="0070C0"/>
                </a:solidFill>
                <a:latin typeface="Bahnschrift" pitchFamily="34" charset="0"/>
              </a:rPr>
              <a:t>Отсутствие второстепенной информации не мешает восприятию главной информации текста.</a:t>
            </a:r>
          </a:p>
          <a:p>
            <a:pPr algn="ctr"/>
            <a:endParaRPr lang="ru-RU" sz="2000" dirty="0">
              <a:latin typeface="Bahnschrift" pitchFamily="34" charset="0"/>
            </a:endParaRPr>
          </a:p>
        </p:txBody>
      </p:sp>
      <p:cxnSp>
        <p:nvCxnSpPr>
          <p:cNvPr id="13" name="Прямая со стрелкой 12"/>
          <p:cNvCxnSpPr>
            <a:stCxn id="8" idx="2"/>
            <a:endCxn id="10" idx="0"/>
          </p:cNvCxnSpPr>
          <p:nvPr/>
        </p:nvCxnSpPr>
        <p:spPr>
          <a:xfrm rot="5400000">
            <a:off x="2107389" y="267890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6394463" y="267810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2894001" y="174941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5751521" y="174941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Что такое ключевые слова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4" name="Google Shape;896;p102"/>
          <p:cNvSpPr txBox="1">
            <a:spLocks/>
          </p:cNvSpPr>
          <p:nvPr/>
        </p:nvSpPr>
        <p:spPr>
          <a:xfrm>
            <a:off x="428596" y="1142984"/>
            <a:ext cx="8215370" cy="5214974"/>
          </a:xfrm>
          <a:prstGeom prst="rect">
            <a:avLst/>
          </a:prstGeom>
        </p:spPr>
        <p:txBody>
          <a:bodyPr spcFirstLastPara="1" vert="horz" wrap="square" lIns="82450" tIns="82450" rIns="82450" bIns="82450" rtlCol="0" anchor="t" anchorCtr="0">
            <a:normAutofit fontScale="60000" lnSpcReduction="20000"/>
          </a:bodyPr>
          <a:lstStyle/>
          <a:p>
            <a:pPr lvl="0"/>
            <a:r>
              <a:rPr lang="ru-RU" sz="4400" dirty="0" smtClean="0">
                <a:solidFill>
                  <a:srgbClr val="0070C0"/>
                </a:solidFill>
                <a:latin typeface="Bahnschrift" pitchFamily="34" charset="0"/>
              </a:rPr>
              <a:t>«Всякое стихотворение — покрывало, растянутое на остриях нескольких слов. Эти слова светятся, как звезды», — писал Александр Блок. </a:t>
            </a:r>
          </a:p>
          <a:p>
            <a:pPr lvl="0"/>
            <a:endParaRPr lang="ru-RU" sz="4400" dirty="0" smtClean="0">
              <a:latin typeface="Bahnschrift" pitchFamily="34" charset="0"/>
            </a:endParaRPr>
          </a:p>
          <a:p>
            <a:pPr lvl="0"/>
            <a:r>
              <a:rPr lang="ru-RU" sz="4400" dirty="0" smtClean="0">
                <a:latin typeface="Bahnschrift" pitchFamily="34" charset="0"/>
              </a:rPr>
              <a:t>То же самое можно сказать о любом тексте. В каждом тексте есть </a:t>
            </a:r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главные слова</a:t>
            </a:r>
            <a:r>
              <a:rPr lang="ru-RU" sz="4400" dirty="0" smtClean="0">
                <a:latin typeface="Bahnschrift" pitchFamily="34" charset="0"/>
              </a:rPr>
              <a:t>, в которых заключается его </a:t>
            </a:r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суть</a:t>
            </a:r>
            <a:r>
              <a:rPr lang="ru-RU" sz="4400" dirty="0" smtClean="0">
                <a:latin typeface="Bahnschrift" pitchFamily="34" charset="0"/>
              </a:rPr>
              <a:t>, и второстепенные слова, дополняющие эту суть. Эти главные слова называются </a:t>
            </a:r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ключевыми</a:t>
            </a:r>
            <a:r>
              <a:rPr lang="ru-RU" sz="4400" dirty="0" smtClean="0">
                <a:latin typeface="Bahnschrift" pitchFamily="34" charset="0"/>
              </a:rPr>
              <a:t>.</a:t>
            </a:r>
          </a:p>
          <a:p>
            <a:pPr lvl="0"/>
            <a:endParaRPr lang="ru-RU" sz="4400" dirty="0" smtClean="0">
              <a:latin typeface="Bahnschrift" pitchFamily="34" charset="0"/>
            </a:endParaRPr>
          </a:p>
          <a:p>
            <a:pPr lvl="0"/>
            <a:r>
              <a:rPr lang="ru-RU" sz="4400" dirty="0" smtClean="0">
                <a:latin typeface="Bahnschrift" pitchFamily="34" charset="0"/>
              </a:rPr>
              <a:t>Их необходимо уметь выделять в тексте, чтобы справиться с написанием изложения на ОГЭ. 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Что такое ключевые слова</a:t>
            </a:r>
            <a:endParaRPr lang="ru-RU" sz="32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4" name="Google Shape;896;p102"/>
          <p:cNvSpPr txBox="1">
            <a:spLocks/>
          </p:cNvSpPr>
          <p:nvPr/>
        </p:nvSpPr>
        <p:spPr>
          <a:xfrm>
            <a:off x="428596" y="1142984"/>
            <a:ext cx="8215370" cy="5286412"/>
          </a:xfrm>
          <a:prstGeom prst="rect">
            <a:avLst/>
          </a:prstGeom>
        </p:spPr>
        <p:txBody>
          <a:bodyPr spcFirstLastPara="1" vert="horz" wrap="square" lIns="82450" tIns="82450" rIns="82450" bIns="82450" rtlCol="0" anchor="t" anchorCtr="0">
            <a:normAutofit fontScale="82500" lnSpcReduction="10000"/>
          </a:bodyPr>
          <a:lstStyle/>
          <a:p>
            <a:pPr lvl="0"/>
            <a:r>
              <a:rPr lang="ru-RU" sz="2500" b="1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Ключевые слова</a:t>
            </a:r>
            <a:r>
              <a:rPr lang="ru-RU" sz="25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 </a:t>
            </a:r>
            <a:r>
              <a:rPr lang="ru-RU" sz="2500" dirty="0" smtClean="0">
                <a:latin typeface="Bahnschrift" pitchFamily="34" charset="0"/>
              </a:rPr>
              <a:t>— это главные слова в предложении (тексте), в которых заключена его суть.</a:t>
            </a:r>
          </a:p>
          <a:p>
            <a:pPr lvl="0"/>
            <a:endParaRPr lang="ru-RU" sz="2500" dirty="0" smtClean="0">
              <a:latin typeface="Bahnschrift" pitchFamily="34" charset="0"/>
            </a:endParaRPr>
          </a:p>
          <a:p>
            <a:pPr lvl="0"/>
            <a:r>
              <a:rPr lang="ru-RU" sz="2500" dirty="0" smtClean="0">
                <a:solidFill>
                  <a:srgbClr val="0060D0"/>
                </a:solidFill>
                <a:latin typeface="Bahnschrift" pitchFamily="34" charset="0"/>
              </a:rPr>
              <a:t>Ключевые слова открывают доступ к пониманию текста, разгадке его смысла.</a:t>
            </a:r>
          </a:p>
          <a:p>
            <a:pPr lvl="0"/>
            <a:endParaRPr lang="ru-RU" sz="2500" dirty="0" smtClean="0">
              <a:solidFill>
                <a:srgbClr val="0060D0"/>
              </a:solidFill>
              <a:latin typeface="Bahnschrift" pitchFamily="34" charset="0"/>
            </a:endParaRPr>
          </a:p>
          <a:p>
            <a:pPr lvl="0">
              <a:lnSpc>
                <a:spcPct val="115000"/>
              </a:lnSpc>
            </a:pPr>
            <a:r>
              <a:rPr lang="ru-RU" sz="2800" b="1" dirty="0" smtClean="0"/>
              <a:t>Какие слова являются ключевыми?</a:t>
            </a:r>
          </a:p>
          <a:p>
            <a:pPr lvl="0">
              <a:lnSpc>
                <a:spcPct val="115000"/>
              </a:lnSpc>
            </a:pPr>
            <a:endParaRPr lang="ru-RU" sz="2800" dirty="0" smtClean="0"/>
          </a:p>
          <a:p>
            <a:pPr marL="457200" lvl="0" indent="-325755">
              <a:lnSpc>
                <a:spcPct val="115000"/>
              </a:lnSpc>
              <a:buSzPct val="100000"/>
              <a:buChar char="●"/>
            </a:pPr>
            <a:r>
              <a:rPr lang="ru-RU" sz="2800" dirty="0" smtClean="0">
                <a:latin typeface="Bahnschrift" pitchFamily="34" charset="0"/>
              </a:rPr>
              <a:t>Грамматическая основа или один из главных членов.</a:t>
            </a:r>
          </a:p>
          <a:p>
            <a:pPr marL="457200" lvl="0" indent="-325755">
              <a:lnSpc>
                <a:spcPct val="115000"/>
              </a:lnSpc>
              <a:buSzPct val="100000"/>
              <a:buChar char="●"/>
            </a:pPr>
            <a:r>
              <a:rPr lang="ru-RU" sz="2800" dirty="0" smtClean="0">
                <a:latin typeface="Bahnschrift" pitchFamily="34" charset="0"/>
              </a:rPr>
              <a:t>Слова, называющие персонажей, основные понятия, явления, предметы или действия.</a:t>
            </a:r>
          </a:p>
          <a:p>
            <a:pPr marL="457200" lvl="0" indent="-325755">
              <a:lnSpc>
                <a:spcPct val="115000"/>
              </a:lnSpc>
              <a:buSzPct val="100000"/>
              <a:buChar char="●"/>
            </a:pPr>
            <a:r>
              <a:rPr lang="ru-RU" sz="2800" dirty="0" smtClean="0">
                <a:latin typeface="Bahnschrift" pitchFamily="34" charset="0"/>
              </a:rPr>
              <a:t>Даты, числа.</a:t>
            </a:r>
          </a:p>
          <a:p>
            <a:pPr marL="457200" lvl="0" indent="-325755">
              <a:lnSpc>
                <a:spcPct val="115000"/>
              </a:lnSpc>
              <a:buSzPct val="100000"/>
              <a:buChar char="●"/>
            </a:pPr>
            <a:r>
              <a:rPr lang="ru-RU" sz="2800" dirty="0" smtClean="0">
                <a:latin typeface="Bahnschrift" pitchFamily="34" charset="0"/>
              </a:rPr>
              <a:t>Собственные наименования.</a:t>
            </a:r>
          </a:p>
          <a:p>
            <a:pPr lvl="0"/>
            <a:endParaRPr lang="ru-RU" sz="2500" dirty="0" smtClean="0">
              <a:solidFill>
                <a:srgbClr val="0060D0"/>
              </a:solidFill>
              <a:latin typeface="Bahnschrift" pitchFamily="34" charset="0"/>
            </a:endParaRPr>
          </a:p>
          <a:p>
            <a:pPr lvl="0"/>
            <a:r>
              <a:rPr lang="ru-RU" sz="4400" dirty="0" smtClean="0">
                <a:latin typeface="Bahnschrift" pitchFamily="34" charset="0"/>
              </a:rPr>
              <a:t> 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0;p101"/>
          <p:cNvSpPr txBox="1">
            <a:spLocks/>
          </p:cNvSpPr>
          <p:nvPr/>
        </p:nvSpPr>
        <p:spPr>
          <a:xfrm>
            <a:off x="571472" y="1214422"/>
            <a:ext cx="8143932" cy="4929222"/>
          </a:xfrm>
          <a:prstGeom prst="rect">
            <a:avLst/>
          </a:prstGeom>
        </p:spPr>
        <p:txBody>
          <a:bodyPr spcFirstLastPara="1" wrap="square" lIns="82450" tIns="82450" rIns="82450" bIns="8245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357167"/>
            <a:ext cx="7772400" cy="64294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ahnschrift SemiLight" pitchFamily="34" charset="0"/>
              </a:rPr>
              <a:t>Пример </a:t>
            </a:r>
            <a:r>
              <a:rPr lang="ru-RU" sz="1800" b="1" dirty="0" smtClean="0">
                <a:solidFill>
                  <a:srgbClr val="0070C0"/>
                </a:solidFill>
                <a:latin typeface="Bahnschrift SemiLight" pitchFamily="34" charset="0"/>
              </a:rPr>
              <a:t>(ключевые слова выделены)</a:t>
            </a:r>
            <a:endParaRPr lang="ru-RU" sz="1800" b="1" dirty="0">
              <a:solidFill>
                <a:srgbClr val="0070C0"/>
              </a:solidFill>
              <a:latin typeface="Bahnschrift SemiLight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071546"/>
            <a:ext cx="8429684" cy="5429288"/>
          </a:xfrm>
        </p:spPr>
        <p:txBody>
          <a:bodyPr anchor="t">
            <a:noAutofit/>
          </a:bodyPr>
          <a:lstStyle/>
          <a:p>
            <a:pPr lvl="0" indent="457200">
              <a:lnSpc>
                <a:spcPct val="115000"/>
              </a:lnSpc>
              <a:spcBef>
                <a:spcPts val="0"/>
              </a:spcBef>
              <a:buSzPts val="990"/>
            </a:pP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Иметь семью 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и детей так же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необходимо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 и естественно, как необходимо и естественно трудиться. Семья издавна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скреплялась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 нравственным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авторитетом отца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который традиционно считался главой. Отца дети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уважали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 и слушались. Он занимался </a:t>
            </a:r>
            <a:r>
              <a:rPr lang="ru-RU" sz="1800" dirty="0" err="1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сельхозработами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строительством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заготовкой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леса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 и дров. Всю тяжесть крестьянского труда с ним разделяли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  <a:latin typeface="Bahnschrift" pitchFamily="34" charset="0"/>
              </a:rPr>
              <a:t>взрослые сыновья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.</a:t>
            </a:r>
          </a:p>
          <a:p>
            <a:pPr lvl="0" indent="457200">
              <a:lnSpc>
                <a:spcPct val="115000"/>
              </a:lnSpc>
              <a:spcBef>
                <a:spcPts val="0"/>
              </a:spcBef>
              <a:buSzPts val="990"/>
            </a:pPr>
            <a:r>
              <a:rPr lang="ru-RU" sz="1800" dirty="0" smtClean="0">
                <a:solidFill>
                  <a:srgbClr val="0070C0"/>
                </a:solidFill>
                <a:latin typeface="Bahnschrift" pitchFamily="34" charset="0"/>
              </a:rPr>
              <a:t>Руководство домашним хозяйством 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было в руках жены и </a:t>
            </a:r>
            <a:r>
              <a:rPr lang="ru-RU" sz="1800" dirty="0" smtClean="0">
                <a:solidFill>
                  <a:srgbClr val="0070C0"/>
                </a:solidFill>
                <a:latin typeface="Bahnschrift" pitchFamily="34" charset="0"/>
              </a:rPr>
              <a:t>матери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. Она ведала всем в доме: присматривала за </a:t>
            </a:r>
            <a:r>
              <a:rPr lang="ru-RU" sz="1800" dirty="0" smtClean="0">
                <a:solidFill>
                  <a:srgbClr val="0070C0"/>
                </a:solidFill>
                <a:latin typeface="Bahnschrift" pitchFamily="34" charset="0"/>
              </a:rPr>
              <a:t>скотом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заботилась о </a:t>
            </a:r>
            <a:r>
              <a:rPr lang="ru-RU" sz="1800" dirty="0" smtClean="0">
                <a:solidFill>
                  <a:srgbClr val="0070C0"/>
                </a:solidFill>
                <a:latin typeface="Bahnschrift" pitchFamily="34" charset="0"/>
              </a:rPr>
              <a:t>питании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об </a:t>
            </a:r>
            <a:r>
              <a:rPr lang="ru-RU" sz="1800" dirty="0" smtClean="0">
                <a:solidFill>
                  <a:srgbClr val="0070C0"/>
                </a:solidFill>
                <a:latin typeface="Bahnschrift" pitchFamily="34" charset="0"/>
              </a:rPr>
              <a:t>одежде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. Все эти работы она делала не одна: даже </a:t>
            </a:r>
            <a:r>
              <a:rPr lang="ru-RU" sz="1800" dirty="0" smtClean="0">
                <a:solidFill>
                  <a:srgbClr val="0070C0"/>
                </a:solidFill>
                <a:latin typeface="Bahnschrift" pitchFamily="34" charset="0"/>
              </a:rPr>
              <a:t>дети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</a:t>
            </a:r>
            <a:r>
              <a:rPr lang="ru-RU" sz="1800" dirty="0" smtClean="0">
                <a:solidFill>
                  <a:srgbClr val="0070C0"/>
                </a:solidFill>
                <a:latin typeface="Bahnschrift" pitchFamily="34" charset="0"/>
              </a:rPr>
              <a:t>едва научившись ходить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понемногу, вместе с игрой, начинали </a:t>
            </a:r>
            <a:r>
              <a:rPr lang="ru-RU" sz="1800" dirty="0" smtClean="0">
                <a:solidFill>
                  <a:srgbClr val="0070C0"/>
                </a:solidFill>
                <a:latin typeface="Bahnschrift" pitchFamily="34" charset="0"/>
              </a:rPr>
              <a:t>делать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 что-то </a:t>
            </a:r>
            <a:r>
              <a:rPr lang="ru-RU" sz="1800" dirty="0" smtClean="0">
                <a:solidFill>
                  <a:srgbClr val="0070C0"/>
                </a:solidFill>
                <a:latin typeface="Bahnschrift" pitchFamily="34" charset="0"/>
              </a:rPr>
              <a:t>полезное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.</a:t>
            </a:r>
          </a:p>
          <a:p>
            <a:pPr lvl="0" indent="457200">
              <a:lnSpc>
                <a:spcPct val="115000"/>
              </a:lnSpc>
              <a:spcBef>
                <a:spcPts val="0"/>
              </a:spcBef>
              <a:buSzPts val="990"/>
            </a:pP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Доброта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терпимость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взаимное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прощение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 обид перерастали в хорошей семье во взаимную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любовь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.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Сварливость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 и неуживчивость считались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наказанием судьбы 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и вызывали жалость к их носителям. Надо было уметь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уступить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забыть обиду,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ответить добром 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или промолчать.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Любовь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 и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согласие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 между родственниками давали начало любви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за пределами дома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. От человека,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не любящего и не уважающего 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своих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родных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, трудно ждать </a:t>
            </a:r>
            <a:r>
              <a:rPr lang="ru-RU" sz="1800" dirty="0" smtClean="0">
                <a:solidFill>
                  <a:srgbClr val="00B050"/>
                </a:solidFill>
                <a:latin typeface="Bahnschrift" pitchFamily="34" charset="0"/>
              </a:rPr>
              <a:t>уважения к другим </a:t>
            </a:r>
            <a:r>
              <a:rPr lang="ru-RU" sz="1800" dirty="0" smtClean="0">
                <a:solidFill>
                  <a:schemeClr val="tx1"/>
                </a:solidFill>
                <a:latin typeface="Bahnschrift" pitchFamily="34" charset="0"/>
              </a:rPr>
              <a:t>людям.</a:t>
            </a:r>
            <a:endParaRPr lang="ru-RU" sz="1800" dirty="0">
              <a:solidFill>
                <a:schemeClr val="tx1"/>
              </a:solidFill>
              <a:latin typeface="Bahnschrift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1429</Words>
  <Application>Microsoft Office PowerPoint</Application>
  <PresentationFormat>Экран (4:3)</PresentationFormat>
  <Paragraphs>195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ОГЭ</vt:lpstr>
      <vt:lpstr>Формулировка задания</vt:lpstr>
      <vt:lpstr>Что нужно уметь, чтобы написать сжатое изложение?</vt:lpstr>
      <vt:lpstr>Работа над изложением </vt:lpstr>
      <vt:lpstr>Организационные особенности</vt:lpstr>
      <vt:lpstr>Информация в тексте</vt:lpstr>
      <vt:lpstr>Что такое ключевые слова</vt:lpstr>
      <vt:lpstr>Что такое ключевые слова</vt:lpstr>
      <vt:lpstr>Пример (ключевые слова выделены)</vt:lpstr>
      <vt:lpstr>Приёмы сжатия</vt:lpstr>
      <vt:lpstr>Приёмы сжатия: исключение</vt:lpstr>
      <vt:lpstr>Пример исключения</vt:lpstr>
      <vt:lpstr>Приёмы сжатия: обобщение</vt:lpstr>
      <vt:lpstr>Пример обобщения</vt:lpstr>
      <vt:lpstr>Приёмы сжатия: упрощение</vt:lpstr>
      <vt:lpstr>Пример упрощения</vt:lpstr>
      <vt:lpstr>Практическая работа по сжатию текста</vt:lpstr>
      <vt:lpstr>Практическая работа по сжатию текста</vt:lpstr>
      <vt:lpstr>План текста (проверка)</vt:lpstr>
      <vt:lpstr>Сжатие (проверка) </vt:lpstr>
      <vt:lpstr>Сжатие (проверка) </vt:lpstr>
      <vt:lpstr>Сжатие (проверка) </vt:lpstr>
      <vt:lpstr>Сжатие текста</vt:lpstr>
      <vt:lpstr>Чек-лист «10 шагов для написания сжатого изложения»</vt:lpstr>
      <vt:lpstr>Чек-лист «10 шагов для написания сжатого изложения»</vt:lpstr>
      <vt:lpstr>Чек-лист «10 шагов для написания сжатого изложения»</vt:lpstr>
      <vt:lpstr>Чек-лист «10 шагов для написания сжатого изложения»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</dc:title>
  <dc:creator>Пользователь</dc:creator>
  <cp:lastModifiedBy>*</cp:lastModifiedBy>
  <cp:revision>19</cp:revision>
  <dcterms:created xsi:type="dcterms:W3CDTF">2023-04-14T06:44:39Z</dcterms:created>
  <dcterms:modified xsi:type="dcterms:W3CDTF">2023-10-31T13:39:43Z</dcterms:modified>
</cp:coreProperties>
</file>