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11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94212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13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13393DEC-2B5B-4593-AE61-C3CF8B6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D0AF-4140-4868-91D1-9F295FF3A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CC38-A829-4FDA-917E-6CE6E839D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840E08-2961-4F4E-BAF9-071A603F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DEB2-B14E-494A-A749-858F5E476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BABB-DB9F-4254-9820-105AD37F8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FE61-33B8-4AD2-A8ED-B54B332B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627A1-7023-421F-86A0-F1D3A7690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9F201-356D-44F9-ACDF-C529A06BA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189B-8EA6-4486-9280-0597C9B0C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5387-7DFD-4B42-8344-66DC3DD1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AD601-EAA8-46D3-967A-7B14DCDEB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89" name="Picture 5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91" name="Picture 7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32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EE840E08-2961-4F4E-BAF9-071A603F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721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Русские летописи.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Фрагмент из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«Повести временных лет»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5334000"/>
            <a:ext cx="6400800" cy="116205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Занятие элективного курса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летописец скульп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14600"/>
            <a:ext cx="1752600" cy="267271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есть временных лет фрагмент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9486"/>
            <a:ext cx="7315200" cy="593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Книга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1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Печатное издание какого-либо текста в виде переплетённых вместе листов. </a:t>
                      </a:r>
                      <a:r>
                        <a:rPr lang="ru-RU" i="1" dirty="0" smtClean="0"/>
                        <a:t>Читать книгу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1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Книг-а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книж-к-а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Книж-ек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Сшитые</a:t>
                      </a:r>
                      <a:r>
                        <a:rPr lang="ru-RU" baseline="0" dirty="0" smtClean="0"/>
                        <a:t> в один переплёт  листы бумаги с какими-нибудь записями. </a:t>
                      </a:r>
                      <a:r>
                        <a:rPr lang="ru-RU" i="1" baseline="0" dirty="0" smtClean="0"/>
                        <a:t>Жалобная книга. Конторские книги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Устар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Происхождение слова «книга»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Книга – «написана на коже животных»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«Свиток», «бумага», «лес»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Древнескандинавск</a:t>
            </a:r>
            <a:r>
              <a:rPr lang="ru-RU" dirty="0" smtClean="0"/>
              <a:t>. «познание, учение»</a:t>
            </a:r>
            <a:endParaRPr lang="ru-RU" dirty="0"/>
          </a:p>
        </p:txBody>
      </p:sp>
      <p:pic>
        <p:nvPicPr>
          <p:cNvPr id="4" name="Рисунок 3" descr="книга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62400"/>
            <a:ext cx="2667000" cy="166109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слова «книга»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95400"/>
            <a:ext cx="7772400" cy="459105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этом слове также наблюдаются исторические чередования. С точки зрения исторического изменения этого слова можно объяснить правописание сомнительной согласной буквы Ж в слове «книжка».</a:t>
            </a:r>
          </a:p>
          <a:p>
            <a:r>
              <a:rPr lang="ru-RU" sz="1800" dirty="0" smtClean="0"/>
              <a:t>В корне древнерусского слова «</a:t>
            </a:r>
            <a:r>
              <a:rPr lang="ru-RU" sz="1800" dirty="0" err="1" smtClean="0"/>
              <a:t>къниг-а</a:t>
            </a:r>
            <a:r>
              <a:rPr lang="ru-RU" sz="1800" dirty="0" smtClean="0"/>
              <a:t>» редуцированный Ъ исчез</a:t>
            </a:r>
          </a:p>
          <a:p>
            <a:r>
              <a:rPr lang="ru-RU" sz="1800" dirty="0" smtClean="0"/>
              <a:t>Почему?</a:t>
            </a:r>
          </a:p>
          <a:p>
            <a:r>
              <a:rPr lang="ru-RU" sz="1800" dirty="0" smtClean="0"/>
              <a:t>Был в слабой позиции</a:t>
            </a:r>
          </a:p>
          <a:p>
            <a:r>
              <a:rPr lang="ru-RU" sz="1800" dirty="0" smtClean="0"/>
              <a:t>Твёрдый согласный Г сохранился без изменений перед гласным заднего ряда А</a:t>
            </a:r>
          </a:p>
          <a:p>
            <a:r>
              <a:rPr lang="ru-RU" sz="1800" dirty="0" smtClean="0"/>
              <a:t>В слове «</a:t>
            </a:r>
            <a:r>
              <a:rPr lang="ru-RU" sz="1800" dirty="0" err="1" smtClean="0"/>
              <a:t>къниж-ьк-а</a:t>
            </a:r>
            <a:r>
              <a:rPr lang="ru-RU" sz="1800" dirty="0" smtClean="0"/>
              <a:t>»  твёрдый согласный корня Г перед гласным переднего ряда Ь смягчился и перешёл в мягкий шипящий Ж</a:t>
            </a:r>
            <a:r>
              <a:rPr lang="en-US" sz="1800" dirty="0" smtClean="0"/>
              <a:t>’</a:t>
            </a:r>
            <a:r>
              <a:rPr lang="ru-RU" sz="1800" dirty="0" smtClean="0"/>
              <a:t>, а сам редуцированный Ь, вызвавший смягчение корневого согласного Г, исчез в слабой позиции, тогда как в форме Р.П. мн.ч. «</a:t>
            </a:r>
            <a:r>
              <a:rPr lang="ru-RU" sz="1800" dirty="0" err="1" smtClean="0"/>
              <a:t>къниж-ьк-ъ</a:t>
            </a:r>
            <a:r>
              <a:rPr lang="ru-RU" sz="1800" dirty="0" smtClean="0"/>
              <a:t>» этот Ь оказался в сильной позиции и изменился в Е (</a:t>
            </a:r>
            <a:r>
              <a:rPr lang="ru-RU" sz="1800" dirty="0" err="1" smtClean="0"/>
              <a:t>книж-ек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Мягкий шипящий Ж</a:t>
            </a:r>
            <a:r>
              <a:rPr lang="en-US" sz="1800" dirty="0" smtClean="0"/>
              <a:t>’</a:t>
            </a:r>
            <a:r>
              <a:rPr lang="ru-RU" sz="1800" dirty="0" smtClean="0"/>
              <a:t> в древнерусском языке к 14 веку отвердел, а перед глухим К в слове «книжка» ещё и оглушается</a:t>
            </a:r>
            <a:endParaRPr lang="ru-RU" sz="1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слова «книга»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8956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814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Ъ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672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6388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246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530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40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2098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Ъ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95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814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267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Ж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9530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6388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Ь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324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0104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696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267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Выгнутая вниз стрелка 22"/>
          <p:cNvSpPr/>
          <p:nvPr/>
        </p:nvSpPr>
        <p:spPr bwMode="auto">
          <a:xfrm rot="10800000">
            <a:off x="4495800" y="2209800"/>
            <a:ext cx="1524000" cy="5334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696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Ъ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6388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Учить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620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482"/>
                <a:gridCol w="2140448"/>
                <a:gridCol w="22260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Обучать кого-либо. </a:t>
                      </a:r>
                      <a:r>
                        <a:rPr lang="ru-RU" i="1" dirty="0" smtClean="0"/>
                        <a:t>Учили девочку читать.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Несов., 2 </a:t>
                      </a:r>
                      <a:r>
                        <a:rPr lang="ru-RU" dirty="0" err="1" smtClean="0"/>
                        <a:t>спр</a:t>
                      </a:r>
                      <a:r>
                        <a:rPr lang="ru-RU" dirty="0" smtClean="0"/>
                        <a:t>., переход.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err="1" smtClean="0"/>
                        <a:t>Уч-и-ть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Уч-и-тель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Уч-ени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[j</a:t>
                      </a:r>
                      <a:r>
                        <a:rPr lang="ru-RU" dirty="0" smtClean="0"/>
                        <a:t>-э</a:t>
                      </a:r>
                      <a:r>
                        <a:rPr lang="en-US" dirty="0" smtClean="0"/>
                        <a:t>]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Уч-ён-ый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На-ук-а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Усваивать, изучать, запоминать. </a:t>
                      </a:r>
                      <a:r>
                        <a:rPr lang="ru-RU" i="1" dirty="0" smtClean="0"/>
                        <a:t>Учить роль. Учить уроки.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Излагать, развивать ту или иную мысль. </a:t>
                      </a:r>
                      <a:r>
                        <a:rPr lang="ru-RU" i="1" dirty="0" smtClean="0"/>
                        <a:t>Так учит философия.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Неперех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слова «учить»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Слово «учить» очень древнее и сохранилось во всех славянских языках. </a:t>
            </a:r>
          </a:p>
          <a:p>
            <a:r>
              <a:rPr lang="ru-RU" sz="2000" dirty="0" smtClean="0"/>
              <a:t>Слово «учитель» </a:t>
            </a:r>
            <a:r>
              <a:rPr lang="ru-RU" sz="2000" smtClean="0"/>
              <a:t>во фрагменте </a:t>
            </a:r>
            <a:r>
              <a:rPr lang="ru-RU" sz="2000" dirty="0" smtClean="0"/>
              <a:t>из «Повести временных лет» имеет значение «человек, наставляющий, поучающий и объясняющий святые книги». Такими учителями были Кирилл и </a:t>
            </a:r>
            <a:r>
              <a:rPr lang="ru-RU" sz="2000" dirty="0" err="1" smtClean="0"/>
              <a:t>Мефодий</a:t>
            </a:r>
            <a:endParaRPr lang="ru-RU" sz="2000" dirty="0" smtClean="0"/>
          </a:p>
          <a:p>
            <a:r>
              <a:rPr lang="ru-RU" sz="2000" dirty="0" smtClean="0"/>
              <a:t>Какие значения имеет слово «учитель» в современном русском языке»?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Этимологически родственные слова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Слова УЧИТЕЛЬ, УЧИТЬ, НАУКА, ОБЫЧАЙ, ПРИВЫКНУТЬ исторически имели общий корень *</a:t>
            </a:r>
            <a:r>
              <a:rPr lang="en-US" sz="2000" dirty="0" smtClean="0"/>
              <a:t>-</a:t>
            </a:r>
            <a:r>
              <a:rPr lang="en-US" sz="2000" dirty="0" err="1" smtClean="0"/>
              <a:t>uk</a:t>
            </a:r>
            <a:r>
              <a:rPr lang="en-US" sz="2000" dirty="0" smtClean="0"/>
              <a:t>-</a:t>
            </a:r>
            <a:r>
              <a:rPr lang="ru-RU" sz="2000" dirty="0" smtClean="0"/>
              <a:t>, в котором происходили изменения гласных и согласных звуков</a:t>
            </a:r>
          </a:p>
          <a:p>
            <a:r>
              <a:rPr lang="ru-RU" sz="2000" dirty="0" smtClean="0"/>
              <a:t>Какие исторические чередования вы можете назвать в этих словах?</a:t>
            </a:r>
          </a:p>
          <a:p>
            <a:r>
              <a:rPr lang="ru-RU" sz="2000" dirty="0" smtClean="0"/>
              <a:t>К/Ч, У/Ъ</a:t>
            </a:r>
            <a:r>
              <a:rPr lang="en-US" sz="2000" dirty="0" smtClean="0"/>
              <a:t>I</a:t>
            </a:r>
          </a:p>
          <a:p>
            <a:r>
              <a:rPr lang="ru-RU" sz="2000" dirty="0" smtClean="0"/>
              <a:t>В начале 9 века древние славяне произносили носовые гласные (О</a:t>
            </a:r>
            <a:r>
              <a:rPr lang="en-US" sz="2000" dirty="0" smtClean="0"/>
              <a:t>n</a:t>
            </a:r>
            <a:r>
              <a:rPr lang="ru-RU" sz="2000" dirty="0" smtClean="0"/>
              <a:t> и </a:t>
            </a:r>
            <a:r>
              <a:rPr lang="en-US" sz="2000" dirty="0" smtClean="0"/>
              <a:t> </a:t>
            </a:r>
            <a:r>
              <a:rPr lang="ru-RU" sz="2000" dirty="0" smtClean="0"/>
              <a:t>Е</a:t>
            </a:r>
            <a:r>
              <a:rPr lang="en-US" sz="2000" dirty="0" smtClean="0"/>
              <a:t>n</a:t>
            </a:r>
            <a:r>
              <a:rPr lang="ru-RU" sz="2000" dirty="0" smtClean="0"/>
              <a:t>), которые обозначались буквами «юс-малый» и «</a:t>
            </a:r>
            <a:r>
              <a:rPr lang="ru-RU" sz="2000" dirty="0" err="1" smtClean="0"/>
              <a:t>юс-большой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Ко второй половине 10 века носовые гласные изменились. О</a:t>
            </a:r>
            <a:r>
              <a:rPr lang="en-US" sz="2000" dirty="0" smtClean="0"/>
              <a:t>n</a:t>
            </a:r>
            <a:r>
              <a:rPr lang="ru-RU" sz="2000" dirty="0" smtClean="0"/>
              <a:t> изменился в У, а Е</a:t>
            </a:r>
            <a:r>
              <a:rPr lang="en-US" sz="2000" dirty="0" smtClean="0"/>
              <a:t>n</a:t>
            </a:r>
            <a:r>
              <a:rPr lang="ru-RU" sz="2000" dirty="0" smtClean="0"/>
              <a:t> в А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Поучать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447801"/>
                <a:gridCol w="1600201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Наставлять, учить чему-нибудь. </a:t>
                      </a:r>
                      <a:r>
                        <a:rPr lang="ru-RU" i="1" dirty="0" smtClean="0"/>
                        <a:t>Поучать воспитанников</a:t>
                      </a:r>
                      <a:r>
                        <a:rPr lang="ru-RU" i="1" baseline="0" dirty="0" smtClean="0"/>
                        <a:t> добродетели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Несов., переход., 1 </a:t>
                      </a:r>
                      <a:r>
                        <a:rPr lang="ru-RU" dirty="0" err="1" smtClean="0"/>
                        <a:t>спр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По-уч-а-ть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По-уч-ени</a:t>
                      </a:r>
                      <a:r>
                        <a:rPr lang="en-US" dirty="0" smtClean="0"/>
                        <a:t>[j</a:t>
                      </a:r>
                      <a:r>
                        <a:rPr lang="ru-RU" dirty="0" smtClean="0"/>
                        <a:t>-э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Книжн.</a:t>
                      </a:r>
                    </a:p>
                    <a:p>
                      <a:r>
                        <a:rPr lang="ru-RU" dirty="0" err="1" smtClean="0"/>
                        <a:t>Риторич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Устар.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Говорить с кем-нибудь назидательным тоном, с уверенностью в своём</a:t>
                      </a:r>
                      <a:r>
                        <a:rPr lang="ru-RU" baseline="0" dirty="0" smtClean="0"/>
                        <a:t> превосходстве. </a:t>
                      </a:r>
                      <a:r>
                        <a:rPr lang="ru-RU" i="1" baseline="0" dirty="0" smtClean="0"/>
                        <a:t>Вечно он поучает, читая внуку нотации.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Разговор.</a:t>
                      </a:r>
                    </a:p>
                    <a:p>
                      <a:r>
                        <a:rPr lang="ru-RU" dirty="0" err="1" smtClean="0"/>
                        <a:t>Иронич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Лестница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752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</a:t>
                      </a:r>
                      <a:r>
                        <a:rPr lang="ru-RU" baseline="0" dirty="0" smtClean="0"/>
                        <a:t>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Сооружение в виде ряда ступеней для подъёма и спуска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1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., ед. и мн.ч.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Лес-т-ниц-а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Лес-т-нич-к-а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Лес-т-нич-н-ый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Последовательное расположение по восходящей линии, от низшего к высшему (</a:t>
                      </a:r>
                      <a:r>
                        <a:rPr lang="ru-RU" dirty="0" err="1" smtClean="0"/>
                        <a:t>переносн</a:t>
                      </a:r>
                      <a:r>
                        <a:rPr lang="ru-RU" dirty="0" smtClean="0"/>
                        <a:t>.)</a:t>
                      </a:r>
                    </a:p>
                    <a:p>
                      <a:r>
                        <a:rPr lang="ru-RU" i="1" dirty="0" smtClean="0"/>
                        <a:t>Бесконечная лестница человеческого совершенствования.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ед.ч.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Русские летописи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1828800"/>
            <a:ext cx="254000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38600" y="1771650"/>
            <a:ext cx="4800600" cy="4114800"/>
          </a:xfrm>
        </p:spPr>
        <p:txBody>
          <a:bodyPr/>
          <a:lstStyle/>
          <a:p>
            <a:r>
              <a:rPr lang="ru-RU" sz="2000" dirty="0" smtClean="0"/>
              <a:t>Летописи – памятники исторической письменности и литературы Древней Руси. Повествование в них велось по годам: летописцы последовательно фиксировали события, произошедшие в то или иное время; каждая летопись начиналась словами: «</a:t>
            </a:r>
            <a:r>
              <a:rPr lang="ru-RU" sz="2000" dirty="0" err="1" smtClean="0"/>
              <a:t>Въ</a:t>
            </a:r>
            <a:r>
              <a:rPr lang="ru-RU" sz="2000" dirty="0" smtClean="0"/>
              <a:t> лето…», далее шло указание года «от Сотворения мира»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400050"/>
            <a:ext cx="77724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Этимология слова «лестница»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ять.gif"/>
          <p:cNvPicPr>
            <a:picLocks noChangeAspect="1"/>
          </p:cNvPicPr>
          <p:nvPr/>
        </p:nvPicPr>
        <p:blipFill>
          <a:blip r:embed="rId2">
            <a:lum bright="6000" contrast="100000"/>
          </a:blip>
          <a:stretch>
            <a:fillRect/>
          </a:stretch>
        </p:blipFill>
        <p:spPr>
          <a:xfrm>
            <a:off x="1752600" y="1752600"/>
            <a:ext cx="351155" cy="376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2286000" y="1600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0574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192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956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00400" y="1600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052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192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</a:t>
            </a:r>
          </a:p>
        </p:txBody>
      </p:sp>
      <p:pic>
        <p:nvPicPr>
          <p:cNvPr id="15" name="Рисунок 14" descr="ять.gif"/>
          <p:cNvPicPr>
            <a:picLocks noChangeAspect="1"/>
          </p:cNvPicPr>
          <p:nvPr/>
        </p:nvPicPr>
        <p:blipFill>
          <a:blip r:embed="rId2">
            <a:lum bright="6000" contrast="100000"/>
          </a:blip>
          <a:stretch>
            <a:fillRect/>
          </a:stretch>
        </p:blipFill>
        <p:spPr>
          <a:xfrm>
            <a:off x="1676400" y="2438400"/>
            <a:ext cx="351155" cy="3762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0574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286000" y="2286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5146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8956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276600" y="2286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5052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954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</a:t>
            </a:r>
          </a:p>
        </p:txBody>
      </p:sp>
      <p:pic>
        <p:nvPicPr>
          <p:cNvPr id="23" name="Рисунок 22" descr="ять.gif"/>
          <p:cNvPicPr>
            <a:picLocks noChangeAspect="1"/>
          </p:cNvPicPr>
          <p:nvPr/>
        </p:nvPicPr>
        <p:blipFill>
          <a:blip r:embed="rId2">
            <a:lum bright="6000" contrast="100000"/>
          </a:blip>
          <a:stretch>
            <a:fillRect/>
          </a:stretch>
        </p:blipFill>
        <p:spPr>
          <a:xfrm>
            <a:off x="1676400" y="3124200"/>
            <a:ext cx="351155" cy="37623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 bwMode="auto">
          <a:xfrm>
            <a:off x="19812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286000" y="29718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908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8956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200400" y="29718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4290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8100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4196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114800" y="29718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800" y="3200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То, с помощью чего лезут</a:t>
            </a:r>
            <a:endParaRPr lang="ru-RU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95400" y="37338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 всех этих словах общий корень «лез».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Слово «</a:t>
            </a:r>
            <a:r>
              <a:rPr lang="ru-RU" b="1" i="1" dirty="0" err="1" smtClean="0">
                <a:solidFill>
                  <a:srgbClr val="FF0000"/>
                </a:solidFill>
              </a:rPr>
              <a:t>лествица</a:t>
            </a:r>
            <a:r>
              <a:rPr lang="ru-RU" b="1" i="1" dirty="0" smtClean="0">
                <a:solidFill>
                  <a:srgbClr val="FF0000"/>
                </a:solidFill>
              </a:rPr>
              <a:t>» сначала обозначало лестницу, употреблявшуюся при осаде, взятии крепостной стены. В то же время слово «</a:t>
            </a:r>
            <a:r>
              <a:rPr lang="ru-RU" b="1" i="1" dirty="0" err="1" smtClean="0">
                <a:solidFill>
                  <a:srgbClr val="FF0000"/>
                </a:solidFill>
              </a:rPr>
              <a:t>лествица</a:t>
            </a:r>
            <a:r>
              <a:rPr lang="ru-RU" b="1" i="1" dirty="0" smtClean="0">
                <a:solidFill>
                  <a:srgbClr val="FF0000"/>
                </a:solidFill>
              </a:rPr>
              <a:t>» обозначало учительское сочинение, содержащее «</a:t>
            </a:r>
            <a:r>
              <a:rPr lang="ru-RU" b="1" i="1" dirty="0" err="1" smtClean="0">
                <a:solidFill>
                  <a:srgbClr val="FF0000"/>
                </a:solidFill>
              </a:rPr>
              <a:t>пословки</a:t>
            </a:r>
            <a:r>
              <a:rPr lang="ru-RU" b="1" i="1" dirty="0" smtClean="0">
                <a:solidFill>
                  <a:srgbClr val="FF0000"/>
                </a:solidFill>
              </a:rPr>
              <a:t>» (пословицы). Сопоставление азбуки с лестницей характерно для древних учебников.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Ответьте на вопросы: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Какие летописные своды вам известны?</a:t>
            </a:r>
          </a:p>
          <a:p>
            <a:r>
              <a:rPr lang="ru-RU" sz="2000" dirty="0" smtClean="0"/>
              <a:t>Каков принцип построения летописных записей?</a:t>
            </a:r>
          </a:p>
          <a:p>
            <a:r>
              <a:rPr lang="ru-RU" sz="2000" dirty="0" smtClean="0"/>
              <a:t>Как объясняется название Лаврентьевской летописи?</a:t>
            </a:r>
          </a:p>
          <a:p>
            <a:r>
              <a:rPr lang="ru-RU" sz="2000" dirty="0" smtClean="0"/>
              <a:t>Почему Константина (Кирилла) и </a:t>
            </a:r>
            <a:r>
              <a:rPr lang="ru-RU" sz="2000" dirty="0" err="1" smtClean="0"/>
              <a:t>Мефодия</a:t>
            </a:r>
            <a:r>
              <a:rPr lang="ru-RU" sz="2000" dirty="0" smtClean="0"/>
              <a:t> называют первоучители?</a:t>
            </a:r>
          </a:p>
          <a:p>
            <a:r>
              <a:rPr lang="ru-RU" sz="2000" dirty="0" smtClean="0"/>
              <a:t>В чём стилистические различия слов КНИЖКА, КНИЖЕЧКА, КНИЖОНКА, КНИЖИЦА?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задание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выбор:</a:t>
            </a:r>
          </a:p>
          <a:p>
            <a:r>
              <a:rPr lang="ru-RU" dirty="0" smtClean="0"/>
              <a:t>Составьте рассказ об истории и современном употреблении слов УЧИТЕЛЬ, УЧИТЬ, ПОУЧАТЬ</a:t>
            </a:r>
          </a:p>
          <a:p>
            <a:r>
              <a:rPr lang="ru-RU" dirty="0" smtClean="0"/>
              <a:t>Напишите сочинение-миниатюру об истории переносного значения слова ЛЕСТНИЦА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Как же определить время летописной записи?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Для человека 11 века существовало непререкаемое число 5508, обозначающее время, которое произошло со дня возникновения мира до рождества Иисуса Христа, то есть до начала новой эры. Именно к этому числу и прибавлялась дата нашего летоисчисления: 5508+?=6545</a:t>
            </a:r>
          </a:p>
          <a:p>
            <a:r>
              <a:rPr lang="ru-RU" sz="2000" dirty="0" smtClean="0"/>
              <a:t>6545-5508=1037</a:t>
            </a:r>
          </a:p>
          <a:p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181600" y="3276600"/>
            <a:ext cx="3352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 bwMode="auto">
          <a:xfrm>
            <a:off x="6553200" y="3048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5105400" y="3810000"/>
            <a:ext cx="2438400" cy="1524000"/>
          </a:xfrm>
          <a:prstGeom prst="wedgeEllipseCallout">
            <a:avLst>
              <a:gd name="adj1" fmla="val 11890"/>
              <a:gd name="adj2" fmla="val -752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Рождество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Христово</a:t>
            </a: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4953000" y="3048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5257800" y="1600200"/>
            <a:ext cx="2438400" cy="1066800"/>
          </a:xfrm>
          <a:prstGeom prst="wedgeEllipseCallout">
            <a:avLst>
              <a:gd name="adj1" fmla="val -46209"/>
              <a:gd name="adj2" fmla="val 89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Сотворение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8305800" y="3048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6200000">
            <a:off x="5753100" y="2857500"/>
            <a:ext cx="457200" cy="1752600"/>
          </a:xfrm>
          <a:prstGeom prst="leftBrace">
            <a:avLst>
              <a:gd name="adj1" fmla="val 8333"/>
              <a:gd name="adj2" fmla="val 518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57800" y="4038600"/>
            <a:ext cx="1524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5508</a:t>
            </a:r>
          </a:p>
        </p:txBody>
      </p:sp>
      <p:sp>
        <p:nvSpPr>
          <p:cNvPr id="14" name="Левая фигурная скобка 13"/>
          <p:cNvSpPr/>
          <p:nvPr/>
        </p:nvSpPr>
        <p:spPr bwMode="auto">
          <a:xfrm rot="5400000">
            <a:off x="6553200" y="1219200"/>
            <a:ext cx="609600" cy="3200400"/>
          </a:xfrm>
          <a:prstGeom prst="leftBrace">
            <a:avLst>
              <a:gd name="adj1" fmla="val 0"/>
              <a:gd name="adj2" fmla="val 518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86400" y="1905000"/>
            <a:ext cx="2895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Летописная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дата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 bwMode="auto">
          <a:xfrm rot="16200000">
            <a:off x="7505700" y="2857500"/>
            <a:ext cx="457200" cy="1752600"/>
          </a:xfrm>
          <a:prstGeom prst="leftBrace">
            <a:avLst>
              <a:gd name="adj1" fmla="val 8333"/>
              <a:gd name="adj2" fmla="val 518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010400" y="4038600"/>
            <a:ext cx="1524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летописца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Несто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2271370" cy="4114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0" y="1447800"/>
            <a:ext cx="5181600" cy="4438650"/>
          </a:xfrm>
        </p:spPr>
        <p:txBody>
          <a:bodyPr/>
          <a:lstStyle/>
          <a:p>
            <a:r>
              <a:rPr lang="ru-RU" sz="2000" dirty="0" smtClean="0"/>
              <a:t>Стараясь отразить важные события «с самого начала», летописец не мог их все изложить по собственным впечатлениям и часто обращался к уже существовавшим источникам о более древних временах, поэтому летописи представляют собой своды разных материалов. Это погодные записи, сделанные самим летописцем либо извлечённые из других источников, переложения устных преданий, тексты грамот, договоров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Первые летописи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4267200" cy="4114800"/>
          </a:xfrm>
        </p:spPr>
        <p:txBody>
          <a:bodyPr/>
          <a:lstStyle/>
          <a:p>
            <a:r>
              <a:rPr lang="ru-RU" sz="2000" dirty="0" smtClean="0"/>
              <a:t>Появление первых летописей относится ко времени правления Ярослава Мудрого. Летописи создавались в Киеве и Новгороде, на их основе монахом Киево-Печёрского монастыря Нестором был составлен в 11 веке древнейший дошедший до нас летописный свод – «Повесть </a:t>
            </a:r>
            <a:r>
              <a:rPr lang="ru-RU" sz="2000" dirty="0" err="1" smtClean="0"/>
              <a:t>временнных</a:t>
            </a:r>
            <a:r>
              <a:rPr lang="ru-RU" sz="2000" dirty="0" smtClean="0"/>
              <a:t> лет», названный так по первым словам.</a:t>
            </a:r>
            <a:endParaRPr lang="ru-RU" sz="2000" dirty="0"/>
          </a:p>
        </p:txBody>
      </p:sp>
      <p:pic>
        <p:nvPicPr>
          <p:cNvPr id="5" name="Содержимое 4" descr="9 Ярослав Мудры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251" y="2057400"/>
            <a:ext cx="2869494" cy="3733799"/>
          </a:xfrm>
          <a:prstGeom prst="rect">
            <a:avLst/>
          </a:prstGeom>
          <a:ln w="38100" cap="sq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3276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Содержание «Повести…»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древнерусский горо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6200" y="1600200"/>
            <a:ext cx="241300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Олег Вещий у стен Цареград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0" y="304800"/>
            <a:ext cx="2333952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ль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276600"/>
            <a:ext cx="20701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Борис и Глеб Ико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1" y="3410114"/>
            <a:ext cx="2057400" cy="312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1905000"/>
            <a:ext cx="259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Древнейшая история славян, призвание варягов, захват Олегом Царьграда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581400"/>
            <a:ext cx="31242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История жизни и княжения Ольги и Игоря, Святослава, убийство сыновей Владимира – Бориса и Глеба их сводным братом Святополком Окаянным</a:t>
            </a:r>
            <a:endParaRPr lang="ru-RU" b="1" i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Лаврентьевская летопись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оход Олега на Царьград миниатюра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2519172" cy="34930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4876800" cy="4591050"/>
          </a:xfrm>
        </p:spPr>
        <p:txBody>
          <a:bodyPr/>
          <a:lstStyle/>
          <a:p>
            <a:r>
              <a:rPr lang="ru-RU" sz="2000" dirty="0" smtClean="0"/>
              <a:t>«Повесть временных лет» сохранилась в разных списках в составе Лаврентьевской, </a:t>
            </a:r>
            <a:r>
              <a:rPr lang="ru-RU" sz="2000" dirty="0" err="1" smtClean="0"/>
              <a:t>Ипатьевской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Радзивилловской</a:t>
            </a:r>
            <a:r>
              <a:rPr lang="ru-RU" sz="2000" dirty="0" smtClean="0"/>
              <a:t> летописей, в которых она дополнена другими, более поздними историческими сведениями.</a:t>
            </a:r>
          </a:p>
          <a:p>
            <a:r>
              <a:rPr lang="ru-RU" sz="2000" dirty="0" smtClean="0"/>
              <a:t>Лаврентьевская летопись получила своё название по имени монаха Лаврентия, переписавшего её в 1377 году по заказу великого князя Суздальско-Нижегородского княжества Дмитрия Константиновича</a:t>
            </a:r>
          </a:p>
          <a:p>
            <a:r>
              <a:rPr lang="ru-RU" sz="2000" dirty="0" smtClean="0"/>
              <a:t>Книга эта написана на «хартии», или «телятине», так называли на Руси пергамен – особым образом обработанную телячью кожу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err="1" smtClean="0">
                <a:solidFill>
                  <a:srgbClr val="C00000"/>
                </a:solidFill>
              </a:rPr>
              <a:t>Ипатьевская</a:t>
            </a:r>
            <a:r>
              <a:rPr lang="ru-RU" b="1" i="1" dirty="0" smtClean="0">
                <a:solidFill>
                  <a:srgbClr val="C00000"/>
                </a:solidFill>
              </a:rPr>
              <a:t> летопись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771650"/>
            <a:ext cx="4038600" cy="4114800"/>
          </a:xfrm>
        </p:spPr>
        <p:txBody>
          <a:bodyPr/>
          <a:lstStyle/>
          <a:p>
            <a:r>
              <a:rPr lang="ru-RU" sz="2000" dirty="0" err="1" smtClean="0"/>
              <a:t>Ипатьевская</a:t>
            </a:r>
            <a:r>
              <a:rPr lang="ru-RU" sz="2000" dirty="0" smtClean="0"/>
              <a:t> летопись названа по </a:t>
            </a:r>
            <a:r>
              <a:rPr lang="ru-RU" sz="2000" dirty="0" err="1" smtClean="0"/>
              <a:t>Ипатьевскому</a:t>
            </a:r>
            <a:r>
              <a:rPr lang="ru-RU" sz="2000" dirty="0" smtClean="0"/>
              <a:t> монастырю в Костроме, которому принадлежала созданная около 1425 года рукопись, открытая известным историком Николаем Михайловичем Карамзиным. Кроме «Повести временных лет», она включала летописания Киевского, Волынского и Галицкого княжеств.</a:t>
            </a:r>
            <a:endParaRPr lang="ru-RU" sz="2000" dirty="0"/>
          </a:p>
        </p:txBody>
      </p:sp>
      <p:pic>
        <p:nvPicPr>
          <p:cNvPr id="5" name="Содержимое 4" descr="рукопись Повести.2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6600" y="685800"/>
            <a:ext cx="1570382" cy="24079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Карамзин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2603500" cy="31242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Радзивиловская</a:t>
            </a:r>
            <a:r>
              <a:rPr lang="ru-RU" b="1" i="1" dirty="0" smtClean="0">
                <a:solidFill>
                  <a:srgbClr val="C00000"/>
                </a:solidFill>
              </a:rPr>
              <a:t> летопись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ирилл и Мефодий миниатюра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733800"/>
            <a:ext cx="3733800" cy="262202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419600" cy="4514850"/>
          </a:xfrm>
        </p:spPr>
        <p:txBody>
          <a:bodyPr/>
          <a:lstStyle/>
          <a:p>
            <a:r>
              <a:rPr lang="ru-RU" sz="2000" dirty="0" smtClean="0"/>
              <a:t>Эта летопись когда-то принадлежала панам </a:t>
            </a:r>
            <a:r>
              <a:rPr lang="ru-RU" sz="2000" dirty="0" err="1" smtClean="0"/>
              <a:t>Радзивиллм</a:t>
            </a:r>
            <a:r>
              <a:rPr lang="ru-RU" sz="2000" dirty="0" smtClean="0"/>
              <a:t> и была обнаружена Петром 1 в Кенигсберге. Написана она, как считают учёные, в конце 15 века в Смоленске и интересна своими миниатюрами. </a:t>
            </a:r>
            <a:endParaRPr lang="ru-RU" sz="2000" dirty="0"/>
          </a:p>
        </p:txBody>
      </p:sp>
      <p:pic>
        <p:nvPicPr>
          <p:cNvPr id="6" name="Рисунок 5" descr="50 Пётр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4000"/>
            <a:ext cx="2793206" cy="3886200"/>
          </a:xfrm>
          <a:prstGeom prst="rect">
            <a:avLst/>
          </a:prstGeom>
          <a:ln w="38100" cap="sq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NOTE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182</TotalTime>
  <Words>1161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PORTNOTE</vt:lpstr>
      <vt:lpstr>Русские летописи. Фрагмент из  «Повести временных лет»</vt:lpstr>
      <vt:lpstr>Русские летописи</vt:lpstr>
      <vt:lpstr>Как же определить время летописной записи?</vt:lpstr>
      <vt:lpstr>Работа летописца</vt:lpstr>
      <vt:lpstr>Первые летописи</vt:lpstr>
      <vt:lpstr>Содержание «Повести…»</vt:lpstr>
      <vt:lpstr>Лаврентьевская летопись</vt:lpstr>
      <vt:lpstr>Ипатьевская летопись</vt:lpstr>
      <vt:lpstr>Радзивиловская летопись</vt:lpstr>
      <vt:lpstr>Презентация PowerPoint</vt:lpstr>
      <vt:lpstr>Книга</vt:lpstr>
      <vt:lpstr>Происхождение слова «книга»</vt:lpstr>
      <vt:lpstr>История слова «книга»</vt:lpstr>
      <vt:lpstr>История слова «книга»</vt:lpstr>
      <vt:lpstr>Учить</vt:lpstr>
      <vt:lpstr>История слова «учить»</vt:lpstr>
      <vt:lpstr>Этимологически родственные слова</vt:lpstr>
      <vt:lpstr>Поучать</vt:lpstr>
      <vt:lpstr>Лестница</vt:lpstr>
      <vt:lpstr>Этимология слова «лестница»</vt:lpstr>
      <vt:lpstr>Ответьте на вопросы: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Ningen</cp:lastModifiedBy>
  <cp:revision>21</cp:revision>
  <cp:lastPrinted>1601-01-01T00:00:00Z</cp:lastPrinted>
  <dcterms:created xsi:type="dcterms:W3CDTF">2008-07-04T07:37:10Z</dcterms:created>
  <dcterms:modified xsi:type="dcterms:W3CDTF">2018-11-21T11:43:55Z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